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sldIdLst>
    <p:sldId id="256" r:id="rId2"/>
    <p:sldId id="259" r:id="rId3"/>
    <p:sldId id="287" r:id="rId4"/>
    <p:sldId id="293" r:id="rId5"/>
    <p:sldId id="288" r:id="rId6"/>
    <p:sldId id="286" r:id="rId7"/>
    <p:sldId id="257" r:id="rId8"/>
    <p:sldId id="258" r:id="rId9"/>
    <p:sldId id="281" r:id="rId10"/>
    <p:sldId id="289" r:id="rId11"/>
    <p:sldId id="285" r:id="rId12"/>
    <p:sldId id="283" r:id="rId13"/>
    <p:sldId id="260" r:id="rId14"/>
    <p:sldId id="290" r:id="rId15"/>
    <p:sldId id="261" r:id="rId16"/>
    <p:sldId id="265" r:id="rId17"/>
    <p:sldId id="262" r:id="rId18"/>
    <p:sldId id="264" r:id="rId19"/>
    <p:sldId id="266" r:id="rId20"/>
    <p:sldId id="269" r:id="rId21"/>
    <p:sldId id="270" r:id="rId22"/>
    <p:sldId id="296" r:id="rId23"/>
    <p:sldId id="267" r:id="rId24"/>
    <p:sldId id="294" r:id="rId25"/>
    <p:sldId id="29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ub Bieniecki" initials="JB" lastIdx="1" clrIdx="0">
    <p:extLst>
      <p:ext uri="{19B8F6BF-5375-455C-9EA6-DF929625EA0E}">
        <p15:presenceInfo xmlns:p15="http://schemas.microsoft.com/office/powerpoint/2012/main" userId="S-1-5-21-1529881834-1165065012-4281367520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B80EEA-F21B-4914-B6C8-F2F1445D8AC4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268CB62B-DE52-4D60-B8CE-FB42A529D01F}">
      <dgm:prSet phldrT="[Tekst]"/>
      <dgm:spPr/>
      <dgm:t>
        <a:bodyPr/>
        <a:lstStyle/>
        <a:p>
          <a:r>
            <a:rPr lang="pl-PL" dirty="0"/>
            <a:t>Dla dzieci</a:t>
          </a:r>
        </a:p>
      </dgm:t>
    </dgm:pt>
    <dgm:pt modelId="{050DE1AC-8B96-4727-93AE-74151427F204}" type="parTrans" cxnId="{383BE7D3-585C-48D3-948D-951654119CA5}">
      <dgm:prSet/>
      <dgm:spPr/>
      <dgm:t>
        <a:bodyPr/>
        <a:lstStyle/>
        <a:p>
          <a:endParaRPr lang="pl-PL"/>
        </a:p>
      </dgm:t>
    </dgm:pt>
    <dgm:pt modelId="{993823EE-1701-43B6-AF69-541FB4548101}" type="sibTrans" cxnId="{383BE7D3-585C-48D3-948D-951654119CA5}">
      <dgm:prSet/>
      <dgm:spPr/>
      <dgm:t>
        <a:bodyPr/>
        <a:lstStyle/>
        <a:p>
          <a:endParaRPr lang="pl-PL"/>
        </a:p>
      </dgm:t>
    </dgm:pt>
    <dgm:pt modelId="{C556EA30-35AA-47E8-9ED1-8DDC3806F572}">
      <dgm:prSet phldrT="[Tekst]"/>
      <dgm:spPr/>
      <dgm:t>
        <a:bodyPr/>
        <a:lstStyle/>
        <a:p>
          <a:r>
            <a:rPr lang="pl-PL" dirty="0"/>
            <a:t>Dla rodziców</a:t>
          </a:r>
        </a:p>
      </dgm:t>
    </dgm:pt>
    <dgm:pt modelId="{BC7B551D-6CA6-4535-8300-EE65CE1F1068}" type="parTrans" cxnId="{ADD42A53-F8FF-492F-8F1D-97D5C8FAB2B3}">
      <dgm:prSet/>
      <dgm:spPr/>
      <dgm:t>
        <a:bodyPr/>
        <a:lstStyle/>
        <a:p>
          <a:endParaRPr lang="pl-PL"/>
        </a:p>
      </dgm:t>
    </dgm:pt>
    <dgm:pt modelId="{6D01C9B7-99DD-4732-BCB2-315478C3C2DE}" type="sibTrans" cxnId="{ADD42A53-F8FF-492F-8F1D-97D5C8FAB2B3}">
      <dgm:prSet/>
      <dgm:spPr/>
      <dgm:t>
        <a:bodyPr/>
        <a:lstStyle/>
        <a:p>
          <a:endParaRPr lang="pl-PL"/>
        </a:p>
      </dgm:t>
    </dgm:pt>
    <dgm:pt modelId="{76D0E471-87B9-4A97-B38E-268769816AE3}">
      <dgm:prSet phldrT="[Tekst]"/>
      <dgm:spPr/>
      <dgm:t>
        <a:bodyPr/>
        <a:lstStyle/>
        <a:p>
          <a:r>
            <a:rPr lang="pl-PL" dirty="0"/>
            <a:t>Dla pracowników</a:t>
          </a:r>
        </a:p>
      </dgm:t>
    </dgm:pt>
    <dgm:pt modelId="{B9BAC60A-264A-413A-A33E-FA2C81F21D79}" type="parTrans" cxnId="{49F97837-2928-4173-B9F0-62E49DD75DBB}">
      <dgm:prSet/>
      <dgm:spPr/>
      <dgm:t>
        <a:bodyPr/>
        <a:lstStyle/>
        <a:p>
          <a:endParaRPr lang="pl-PL"/>
        </a:p>
      </dgm:t>
    </dgm:pt>
    <dgm:pt modelId="{B5D350A1-F61E-4E27-8D22-5B780C342519}" type="sibTrans" cxnId="{49F97837-2928-4173-B9F0-62E49DD75DBB}">
      <dgm:prSet/>
      <dgm:spPr/>
      <dgm:t>
        <a:bodyPr/>
        <a:lstStyle/>
        <a:p>
          <a:endParaRPr lang="pl-PL"/>
        </a:p>
      </dgm:t>
    </dgm:pt>
    <dgm:pt modelId="{A70DC827-C5C2-4422-B00C-D2DF48598C04}" type="pres">
      <dgm:prSet presAssocID="{51B80EEA-F21B-4914-B6C8-F2F1445D8AC4}" presName="Name0" presStyleCnt="0">
        <dgm:presLayoutVars>
          <dgm:chMax val="7"/>
          <dgm:chPref val="7"/>
          <dgm:dir/>
        </dgm:presLayoutVars>
      </dgm:prSet>
      <dgm:spPr/>
    </dgm:pt>
    <dgm:pt modelId="{EB08A476-EAEB-4564-9B35-4BB037E0679E}" type="pres">
      <dgm:prSet presAssocID="{51B80EEA-F21B-4914-B6C8-F2F1445D8AC4}" presName="Name1" presStyleCnt="0"/>
      <dgm:spPr/>
    </dgm:pt>
    <dgm:pt modelId="{A1937422-D252-4ACE-B08B-0297AC3D1473}" type="pres">
      <dgm:prSet presAssocID="{51B80EEA-F21B-4914-B6C8-F2F1445D8AC4}" presName="cycle" presStyleCnt="0"/>
      <dgm:spPr/>
    </dgm:pt>
    <dgm:pt modelId="{7681C7A5-5DF9-4A4C-813B-4042B192FC07}" type="pres">
      <dgm:prSet presAssocID="{51B80EEA-F21B-4914-B6C8-F2F1445D8AC4}" presName="srcNode" presStyleLbl="node1" presStyleIdx="0" presStyleCnt="3"/>
      <dgm:spPr/>
    </dgm:pt>
    <dgm:pt modelId="{A11901C0-C03E-42B1-B5D8-A25E894ED349}" type="pres">
      <dgm:prSet presAssocID="{51B80EEA-F21B-4914-B6C8-F2F1445D8AC4}" presName="conn" presStyleLbl="parChTrans1D2" presStyleIdx="0" presStyleCnt="1"/>
      <dgm:spPr/>
    </dgm:pt>
    <dgm:pt modelId="{34F0CA39-456A-49B9-A638-984589E8FC8C}" type="pres">
      <dgm:prSet presAssocID="{51B80EEA-F21B-4914-B6C8-F2F1445D8AC4}" presName="extraNode" presStyleLbl="node1" presStyleIdx="0" presStyleCnt="3"/>
      <dgm:spPr/>
    </dgm:pt>
    <dgm:pt modelId="{D3704CDD-6DB4-4128-88BE-875E4B3A7F17}" type="pres">
      <dgm:prSet presAssocID="{51B80EEA-F21B-4914-B6C8-F2F1445D8AC4}" presName="dstNode" presStyleLbl="node1" presStyleIdx="0" presStyleCnt="3"/>
      <dgm:spPr/>
    </dgm:pt>
    <dgm:pt modelId="{8B2C84F8-E2DF-4FE2-8662-BF604D58D2B2}" type="pres">
      <dgm:prSet presAssocID="{268CB62B-DE52-4D60-B8CE-FB42A529D01F}" presName="text_1" presStyleLbl="node1" presStyleIdx="0" presStyleCnt="3">
        <dgm:presLayoutVars>
          <dgm:bulletEnabled val="1"/>
        </dgm:presLayoutVars>
      </dgm:prSet>
      <dgm:spPr/>
    </dgm:pt>
    <dgm:pt modelId="{3FAA662F-D34A-437B-AD23-46329E8EFC2C}" type="pres">
      <dgm:prSet presAssocID="{268CB62B-DE52-4D60-B8CE-FB42A529D01F}" presName="accent_1" presStyleCnt="0"/>
      <dgm:spPr/>
    </dgm:pt>
    <dgm:pt modelId="{8381CC7A-D96B-4567-B178-86B49BCE7185}" type="pres">
      <dgm:prSet presAssocID="{268CB62B-DE52-4D60-B8CE-FB42A529D01F}" presName="accentRepeatNode" presStyleLbl="solidFgAcc1" presStyleIdx="0" presStyleCnt="3"/>
      <dgm:spPr/>
    </dgm:pt>
    <dgm:pt modelId="{965E0730-8DDF-4496-863A-7E7C506D2311}" type="pres">
      <dgm:prSet presAssocID="{C556EA30-35AA-47E8-9ED1-8DDC3806F572}" presName="text_2" presStyleLbl="node1" presStyleIdx="1" presStyleCnt="3">
        <dgm:presLayoutVars>
          <dgm:bulletEnabled val="1"/>
        </dgm:presLayoutVars>
      </dgm:prSet>
      <dgm:spPr/>
    </dgm:pt>
    <dgm:pt modelId="{17526168-0FEE-4BB2-9CF2-4C638C93F362}" type="pres">
      <dgm:prSet presAssocID="{C556EA30-35AA-47E8-9ED1-8DDC3806F572}" presName="accent_2" presStyleCnt="0"/>
      <dgm:spPr/>
    </dgm:pt>
    <dgm:pt modelId="{E17020C0-878F-4AEB-8C1D-0E5DA6F8B668}" type="pres">
      <dgm:prSet presAssocID="{C556EA30-35AA-47E8-9ED1-8DDC3806F572}" presName="accentRepeatNode" presStyleLbl="solidFgAcc1" presStyleIdx="1" presStyleCnt="3"/>
      <dgm:spPr/>
    </dgm:pt>
    <dgm:pt modelId="{A1B75C6D-8371-4283-9827-C7C84BB3B5A1}" type="pres">
      <dgm:prSet presAssocID="{76D0E471-87B9-4A97-B38E-268769816AE3}" presName="text_3" presStyleLbl="node1" presStyleIdx="2" presStyleCnt="3">
        <dgm:presLayoutVars>
          <dgm:bulletEnabled val="1"/>
        </dgm:presLayoutVars>
      </dgm:prSet>
      <dgm:spPr/>
    </dgm:pt>
    <dgm:pt modelId="{0CF9BDF6-607C-4A3A-B7D4-6F6101981EE9}" type="pres">
      <dgm:prSet presAssocID="{76D0E471-87B9-4A97-B38E-268769816AE3}" presName="accent_3" presStyleCnt="0"/>
      <dgm:spPr/>
    </dgm:pt>
    <dgm:pt modelId="{81185C95-AAD5-44C0-BA5A-1644FD7DA22C}" type="pres">
      <dgm:prSet presAssocID="{76D0E471-87B9-4A97-B38E-268769816AE3}" presName="accentRepeatNode" presStyleLbl="solidFgAcc1" presStyleIdx="2" presStyleCnt="3"/>
      <dgm:spPr/>
    </dgm:pt>
  </dgm:ptLst>
  <dgm:cxnLst>
    <dgm:cxn modelId="{49F97837-2928-4173-B9F0-62E49DD75DBB}" srcId="{51B80EEA-F21B-4914-B6C8-F2F1445D8AC4}" destId="{76D0E471-87B9-4A97-B38E-268769816AE3}" srcOrd="2" destOrd="0" parTransId="{B9BAC60A-264A-413A-A33E-FA2C81F21D79}" sibTransId="{B5D350A1-F61E-4E27-8D22-5B780C342519}"/>
    <dgm:cxn modelId="{07F8FC4B-E870-42BC-9ED5-ED4FF80E59CB}" type="presOf" srcId="{993823EE-1701-43B6-AF69-541FB4548101}" destId="{A11901C0-C03E-42B1-B5D8-A25E894ED349}" srcOrd="0" destOrd="0" presId="urn:microsoft.com/office/officeart/2008/layout/VerticalCurvedList"/>
    <dgm:cxn modelId="{ADD42A53-F8FF-492F-8F1D-97D5C8FAB2B3}" srcId="{51B80EEA-F21B-4914-B6C8-F2F1445D8AC4}" destId="{C556EA30-35AA-47E8-9ED1-8DDC3806F572}" srcOrd="1" destOrd="0" parTransId="{BC7B551D-6CA6-4535-8300-EE65CE1F1068}" sibTransId="{6D01C9B7-99DD-4732-BCB2-315478C3C2DE}"/>
    <dgm:cxn modelId="{AF41CC7C-E38D-41F5-920F-8D50D3238280}" type="presOf" srcId="{51B80EEA-F21B-4914-B6C8-F2F1445D8AC4}" destId="{A70DC827-C5C2-4422-B00C-D2DF48598C04}" srcOrd="0" destOrd="0" presId="urn:microsoft.com/office/officeart/2008/layout/VerticalCurvedList"/>
    <dgm:cxn modelId="{383BE7D3-585C-48D3-948D-951654119CA5}" srcId="{51B80EEA-F21B-4914-B6C8-F2F1445D8AC4}" destId="{268CB62B-DE52-4D60-B8CE-FB42A529D01F}" srcOrd="0" destOrd="0" parTransId="{050DE1AC-8B96-4727-93AE-74151427F204}" sibTransId="{993823EE-1701-43B6-AF69-541FB4548101}"/>
    <dgm:cxn modelId="{DFC54DF2-39E3-43AF-9F9C-C7F5F1A0A0A4}" type="presOf" srcId="{76D0E471-87B9-4A97-B38E-268769816AE3}" destId="{A1B75C6D-8371-4283-9827-C7C84BB3B5A1}" srcOrd="0" destOrd="0" presId="urn:microsoft.com/office/officeart/2008/layout/VerticalCurvedList"/>
    <dgm:cxn modelId="{D193D9F6-41FD-4E37-B4BC-D3EE505F1202}" type="presOf" srcId="{C556EA30-35AA-47E8-9ED1-8DDC3806F572}" destId="{965E0730-8DDF-4496-863A-7E7C506D2311}" srcOrd="0" destOrd="0" presId="urn:microsoft.com/office/officeart/2008/layout/VerticalCurvedList"/>
    <dgm:cxn modelId="{1EC302FF-5693-4221-AA62-EC47ADDA26A8}" type="presOf" srcId="{268CB62B-DE52-4D60-B8CE-FB42A529D01F}" destId="{8B2C84F8-E2DF-4FE2-8662-BF604D58D2B2}" srcOrd="0" destOrd="0" presId="urn:microsoft.com/office/officeart/2008/layout/VerticalCurvedList"/>
    <dgm:cxn modelId="{E54D232F-7470-44A6-AE9B-65BAC68B1885}" type="presParOf" srcId="{A70DC827-C5C2-4422-B00C-D2DF48598C04}" destId="{EB08A476-EAEB-4564-9B35-4BB037E0679E}" srcOrd="0" destOrd="0" presId="urn:microsoft.com/office/officeart/2008/layout/VerticalCurvedList"/>
    <dgm:cxn modelId="{8FEB2A88-1603-4BA6-A0C6-8936E736D7FF}" type="presParOf" srcId="{EB08A476-EAEB-4564-9B35-4BB037E0679E}" destId="{A1937422-D252-4ACE-B08B-0297AC3D1473}" srcOrd="0" destOrd="0" presId="urn:microsoft.com/office/officeart/2008/layout/VerticalCurvedList"/>
    <dgm:cxn modelId="{845AEA46-8BD2-478C-8751-BDCC71D0072B}" type="presParOf" srcId="{A1937422-D252-4ACE-B08B-0297AC3D1473}" destId="{7681C7A5-5DF9-4A4C-813B-4042B192FC07}" srcOrd="0" destOrd="0" presId="urn:microsoft.com/office/officeart/2008/layout/VerticalCurvedList"/>
    <dgm:cxn modelId="{DC6E5FB1-2C76-4D9F-8D39-FF7AB154A8B9}" type="presParOf" srcId="{A1937422-D252-4ACE-B08B-0297AC3D1473}" destId="{A11901C0-C03E-42B1-B5D8-A25E894ED349}" srcOrd="1" destOrd="0" presId="urn:microsoft.com/office/officeart/2008/layout/VerticalCurvedList"/>
    <dgm:cxn modelId="{2173AB40-0CDE-4F10-8E5B-B0411598A675}" type="presParOf" srcId="{A1937422-D252-4ACE-B08B-0297AC3D1473}" destId="{34F0CA39-456A-49B9-A638-984589E8FC8C}" srcOrd="2" destOrd="0" presId="urn:microsoft.com/office/officeart/2008/layout/VerticalCurvedList"/>
    <dgm:cxn modelId="{6E4C6495-AA48-4A0C-BA56-D8E5CB6498FC}" type="presParOf" srcId="{A1937422-D252-4ACE-B08B-0297AC3D1473}" destId="{D3704CDD-6DB4-4128-88BE-875E4B3A7F17}" srcOrd="3" destOrd="0" presId="urn:microsoft.com/office/officeart/2008/layout/VerticalCurvedList"/>
    <dgm:cxn modelId="{6D0A3079-18DE-4901-9EA0-BD44F13056C5}" type="presParOf" srcId="{EB08A476-EAEB-4564-9B35-4BB037E0679E}" destId="{8B2C84F8-E2DF-4FE2-8662-BF604D58D2B2}" srcOrd="1" destOrd="0" presId="urn:microsoft.com/office/officeart/2008/layout/VerticalCurvedList"/>
    <dgm:cxn modelId="{6220CD59-1981-4E12-80AC-D5C246B1E74D}" type="presParOf" srcId="{EB08A476-EAEB-4564-9B35-4BB037E0679E}" destId="{3FAA662F-D34A-437B-AD23-46329E8EFC2C}" srcOrd="2" destOrd="0" presId="urn:microsoft.com/office/officeart/2008/layout/VerticalCurvedList"/>
    <dgm:cxn modelId="{A30763CB-D58F-4173-8197-7A765EB36F23}" type="presParOf" srcId="{3FAA662F-D34A-437B-AD23-46329E8EFC2C}" destId="{8381CC7A-D96B-4567-B178-86B49BCE7185}" srcOrd="0" destOrd="0" presId="urn:microsoft.com/office/officeart/2008/layout/VerticalCurvedList"/>
    <dgm:cxn modelId="{640C8D39-4B1E-407C-BCAE-BB3A9162D42F}" type="presParOf" srcId="{EB08A476-EAEB-4564-9B35-4BB037E0679E}" destId="{965E0730-8DDF-4496-863A-7E7C506D2311}" srcOrd="3" destOrd="0" presId="urn:microsoft.com/office/officeart/2008/layout/VerticalCurvedList"/>
    <dgm:cxn modelId="{A3AC7A1A-1431-460F-95A8-5D3394A4D310}" type="presParOf" srcId="{EB08A476-EAEB-4564-9B35-4BB037E0679E}" destId="{17526168-0FEE-4BB2-9CF2-4C638C93F362}" srcOrd="4" destOrd="0" presId="urn:microsoft.com/office/officeart/2008/layout/VerticalCurvedList"/>
    <dgm:cxn modelId="{A5852A05-34DC-48A9-B0C6-F97C31D6DF43}" type="presParOf" srcId="{17526168-0FEE-4BB2-9CF2-4C638C93F362}" destId="{E17020C0-878F-4AEB-8C1D-0E5DA6F8B668}" srcOrd="0" destOrd="0" presId="urn:microsoft.com/office/officeart/2008/layout/VerticalCurvedList"/>
    <dgm:cxn modelId="{F734BA19-B99B-45D0-83AE-173D02CCBFE1}" type="presParOf" srcId="{EB08A476-EAEB-4564-9B35-4BB037E0679E}" destId="{A1B75C6D-8371-4283-9827-C7C84BB3B5A1}" srcOrd="5" destOrd="0" presId="urn:microsoft.com/office/officeart/2008/layout/VerticalCurvedList"/>
    <dgm:cxn modelId="{A3F5B817-80F8-42E8-A20B-88CA1FD2C268}" type="presParOf" srcId="{EB08A476-EAEB-4564-9B35-4BB037E0679E}" destId="{0CF9BDF6-607C-4A3A-B7D4-6F6101981EE9}" srcOrd="6" destOrd="0" presId="urn:microsoft.com/office/officeart/2008/layout/VerticalCurvedList"/>
    <dgm:cxn modelId="{6F2CD579-17A2-4F52-8954-E657EC04E47D}" type="presParOf" srcId="{0CF9BDF6-607C-4A3A-B7D4-6F6101981EE9}" destId="{81185C95-AAD5-44C0-BA5A-1644FD7DA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901C0-C03E-42B1-B5D8-A25E894ED349}">
      <dsp:nvSpPr>
        <dsp:cNvPr id="0" name=""/>
        <dsp:cNvSpPr/>
      </dsp:nvSpPr>
      <dsp:spPr>
        <a:xfrm>
          <a:off x="-2844874" y="-438443"/>
          <a:ext cx="3394582" cy="3394582"/>
        </a:xfrm>
        <a:prstGeom prst="blockArc">
          <a:avLst>
            <a:gd name="adj1" fmla="val 18900000"/>
            <a:gd name="adj2" fmla="val 2700000"/>
            <a:gd name="adj3" fmla="val 636"/>
          </a:avLst>
        </a:pr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C84F8-E2DF-4FE2-8662-BF604D58D2B2}">
      <dsp:nvSpPr>
        <dsp:cNvPr id="0" name=""/>
        <dsp:cNvSpPr/>
      </dsp:nvSpPr>
      <dsp:spPr>
        <a:xfrm>
          <a:off x="353435" y="251769"/>
          <a:ext cx="4391321" cy="5035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84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Dla dzieci</a:t>
          </a:r>
        </a:p>
      </dsp:txBody>
      <dsp:txXfrm>
        <a:off x="353435" y="251769"/>
        <a:ext cx="4391321" cy="503539"/>
      </dsp:txXfrm>
    </dsp:sp>
    <dsp:sp modelId="{8381CC7A-D96B-4567-B178-86B49BCE7185}">
      <dsp:nvSpPr>
        <dsp:cNvPr id="0" name=""/>
        <dsp:cNvSpPr/>
      </dsp:nvSpPr>
      <dsp:spPr>
        <a:xfrm>
          <a:off x="38724" y="188827"/>
          <a:ext cx="629423" cy="6294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5E0730-8DDF-4496-863A-7E7C506D2311}">
      <dsp:nvSpPr>
        <dsp:cNvPr id="0" name=""/>
        <dsp:cNvSpPr/>
      </dsp:nvSpPr>
      <dsp:spPr>
        <a:xfrm>
          <a:off x="536472" y="1007078"/>
          <a:ext cx="4208285" cy="5035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84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Dla rodziców</a:t>
          </a:r>
        </a:p>
      </dsp:txBody>
      <dsp:txXfrm>
        <a:off x="536472" y="1007078"/>
        <a:ext cx="4208285" cy="503539"/>
      </dsp:txXfrm>
    </dsp:sp>
    <dsp:sp modelId="{E17020C0-878F-4AEB-8C1D-0E5DA6F8B668}">
      <dsp:nvSpPr>
        <dsp:cNvPr id="0" name=""/>
        <dsp:cNvSpPr/>
      </dsp:nvSpPr>
      <dsp:spPr>
        <a:xfrm>
          <a:off x="221760" y="944135"/>
          <a:ext cx="629423" cy="6294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B75C6D-8371-4283-9827-C7C84BB3B5A1}">
      <dsp:nvSpPr>
        <dsp:cNvPr id="0" name=""/>
        <dsp:cNvSpPr/>
      </dsp:nvSpPr>
      <dsp:spPr>
        <a:xfrm>
          <a:off x="353435" y="1762386"/>
          <a:ext cx="4391321" cy="50353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84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Dla pracowników</a:t>
          </a:r>
        </a:p>
      </dsp:txBody>
      <dsp:txXfrm>
        <a:off x="353435" y="1762386"/>
        <a:ext cx="4391321" cy="503539"/>
      </dsp:txXfrm>
    </dsp:sp>
    <dsp:sp modelId="{81185C95-AAD5-44C0-BA5A-1644FD7DA22C}">
      <dsp:nvSpPr>
        <dsp:cNvPr id="0" name=""/>
        <dsp:cNvSpPr/>
      </dsp:nvSpPr>
      <dsp:spPr>
        <a:xfrm>
          <a:off x="38724" y="1699444"/>
          <a:ext cx="629423" cy="6294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53E87-F358-415A-84FA-911468FF4D2B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C6C91-B5C6-4CB7-A888-DAF1189E67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39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20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00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731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784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7688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87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57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541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59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77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54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7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74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58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5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93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8578-A53B-419F-B0B9-771D5DEC53F0}" type="datetimeFigureOut">
              <a:rPr lang="pl-PL" smtClean="0"/>
              <a:t>04.07.2022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69B8196-EFCA-4239-A706-7A819C158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033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sv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3.jpg"/><Relationship Id="rId4" Type="http://schemas.openxmlformats.org/officeDocument/2006/relationships/image" Target="../media/image92.jp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Relationship Id="rId9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533BCF-F903-0858-C131-3BF86DEF5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60" y="630051"/>
            <a:ext cx="9140917" cy="1646302"/>
          </a:xfrm>
          <a:noFill/>
          <a:ln>
            <a:noFill/>
          </a:ln>
        </p:spPr>
        <p:txBody>
          <a:bodyPr/>
          <a:lstStyle/>
          <a:p>
            <a:r>
              <a:rPr lang="pl-PL" dirty="0"/>
              <a:t>Miejskie Przedszkole nr 24</a:t>
            </a:r>
            <a:br>
              <a:rPr lang="pl-PL" dirty="0"/>
            </a:br>
            <a:r>
              <a:rPr lang="pl-PL" dirty="0"/>
              <a:t>w Zespole Edukacyjnym nr 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D503C1D-D1E8-B377-7E9D-EB0F0158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633" y="2640879"/>
            <a:ext cx="8270008" cy="2403581"/>
          </a:xfrm>
        </p:spPr>
        <p:txBody>
          <a:bodyPr>
            <a:noAutofit/>
          </a:bodyPr>
          <a:lstStyle/>
          <a:p>
            <a:pPr algn="ctr"/>
            <a:r>
              <a:rPr lang="pl-P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Prezentacja wybranych działań z 3 lat Przedszkola Promującego Zdrowie ubiegającego się </a:t>
            </a:r>
            <a:br>
              <a:rPr lang="pl-P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nadanie certyfikatu wojewódzkiego</a:t>
            </a:r>
          </a:p>
        </p:txBody>
      </p:sp>
      <p:pic>
        <p:nvPicPr>
          <p:cNvPr id="8" name="Obraz 7" descr="logo">
            <a:extLst>
              <a:ext uri="{FF2B5EF4-FFF2-40B4-BE49-F238E27FC236}">
                <a16:creationId xmlns:a16="http://schemas.microsoft.com/office/drawing/2014/main" id="{E36E6B08-C84F-C2CB-CB1B-8982EBD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610" y="5410694"/>
            <a:ext cx="1219424" cy="120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935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268C0D-7C54-A47D-51B2-DAAA17D8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52" y="269188"/>
            <a:ext cx="8596668" cy="891421"/>
          </a:xfrm>
        </p:spPr>
        <p:txBody>
          <a:bodyPr/>
          <a:lstStyle/>
          <a:p>
            <a:r>
              <a:rPr lang="pl-PL" dirty="0"/>
              <a:t>Zawody, konkursy, przeglądy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7A0B211-5F74-7590-B039-D669A8A77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64" y="1325828"/>
            <a:ext cx="2100415" cy="2808355"/>
          </a:xfrm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AEC8E11-1881-B28D-EC0A-0888F0940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934" y="1325828"/>
            <a:ext cx="2100211" cy="2808082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D3E20D5-5878-E470-EFA1-607651E02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02473"/>
            <a:ext cx="2100416" cy="2808355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C97A437-E622-6273-BD80-D6315350A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066" y="2259160"/>
            <a:ext cx="2501752" cy="3344961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6166AF7-42DD-EF4A-E654-CDA1788C0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249" y="4588982"/>
            <a:ext cx="2707037" cy="2030278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6C0110A-FCD9-92F2-893D-E99EA078B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379" y="4588982"/>
            <a:ext cx="2707037" cy="2030278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2650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5062B5A-CFF1-94A3-EF63-C37335DA0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45" y="855016"/>
            <a:ext cx="3234539" cy="2425905"/>
          </a:xfr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8F1BC5-73C9-F83E-3C8A-98BBC2BD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478" y="855016"/>
            <a:ext cx="3234541" cy="2425905"/>
          </a:xfrm>
          <a:prstGeom prst="rect">
            <a:avLst/>
          </a:prstGeom>
          <a:noFill/>
          <a:ln w="88900" cap="flat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B11349F-961B-51D2-2FD3-E3FE061D39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790" y="3829405"/>
            <a:ext cx="1694021" cy="2595621"/>
          </a:xfrm>
          <a:prstGeom prst="rect">
            <a:avLst/>
          </a:prstGeom>
          <a:noFill/>
          <a:ln w="88900" cap="flat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72A002A-918A-55EC-7C3F-C2DF0AB52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713" y="831857"/>
            <a:ext cx="3260314" cy="2449064"/>
          </a:xfrm>
          <a:prstGeom prst="rect">
            <a:avLst/>
          </a:prstGeom>
          <a:noFill/>
          <a:ln w="88900" cap="flat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E441882-EFF4-952E-9D70-DB63888D4F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350" y="3829405"/>
            <a:ext cx="1950318" cy="2600424"/>
          </a:xfrm>
          <a:prstGeom prst="rect">
            <a:avLst/>
          </a:prstGeom>
          <a:noFill/>
          <a:ln w="88900" cap="flat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8944645-D746-F61C-28F7-82ECA35DF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713" y="4240882"/>
            <a:ext cx="3173797" cy="1785261"/>
          </a:xfrm>
          <a:prstGeom prst="rect">
            <a:avLst/>
          </a:prstGeom>
          <a:noFill/>
          <a:ln w="88900" cap="flat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7C04314-9239-DB90-B648-0E4F648981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90" y="3829406"/>
            <a:ext cx="1462738" cy="2600424"/>
          </a:xfrm>
          <a:prstGeom prst="rect">
            <a:avLst/>
          </a:prstGeom>
          <a:noFill/>
          <a:ln w="88900" cap="flat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529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12A897-F3A6-2F33-A231-C9F6BCF1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405564"/>
            <a:ext cx="8596668" cy="1320800"/>
          </a:xfrm>
        </p:spPr>
        <p:txBody>
          <a:bodyPr/>
          <a:lstStyle/>
          <a:p>
            <a:r>
              <a:rPr lang="pl-PL" dirty="0"/>
              <a:t>Ekologia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AD4E916-6522-3AEA-B908-474732A7A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67" y="2123440"/>
            <a:ext cx="5594773" cy="4196080"/>
          </a:xfr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C24E81-B336-AD6B-EE7C-E17CD1E79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376" y="2123440"/>
            <a:ext cx="5125347" cy="4208746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202514B-1578-4DF0-0246-92E6B5D44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247" y="538480"/>
            <a:ext cx="3113505" cy="2335129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9837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6C44F8-C0D6-E197-2D56-5976D9D99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61" y="342997"/>
            <a:ext cx="8596668" cy="1320800"/>
          </a:xfrm>
        </p:spPr>
        <p:txBody>
          <a:bodyPr/>
          <a:lstStyle/>
          <a:p>
            <a:r>
              <a:rPr lang="pl-PL" dirty="0"/>
              <a:t>Spotkania ze specjalistami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09CAC0EA-167A-70FE-1339-194A6022C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61" y="1297797"/>
            <a:ext cx="6058746" cy="3102291"/>
          </a:xfrm>
        </p:spPr>
        <p:txBody>
          <a:bodyPr/>
          <a:lstStyle/>
          <a:p>
            <a:r>
              <a:rPr lang="pl-PL" dirty="0"/>
              <a:t>Spotkanie z dietetykiem</a:t>
            </a:r>
          </a:p>
          <a:p>
            <a:r>
              <a:rPr lang="pl-PL" dirty="0"/>
              <a:t>Spotkanie, pokaz i zajęcia ruchowe z akrobatką</a:t>
            </a:r>
          </a:p>
          <a:p>
            <a:r>
              <a:rPr lang="pl-PL" dirty="0"/>
              <a:t>Spotkanie z leśnikiem</a:t>
            </a:r>
          </a:p>
          <a:p>
            <a:r>
              <a:rPr lang="pl-PL" dirty="0"/>
              <a:t>Spotkanie z higienistką z PCK</a:t>
            </a:r>
          </a:p>
          <a:p>
            <a:r>
              <a:rPr lang="pl-PL" dirty="0"/>
              <a:t>Spotkanie z weterynarzem</a:t>
            </a:r>
          </a:p>
          <a:p>
            <a:r>
              <a:rPr lang="pl-PL" dirty="0"/>
              <a:t>Spotkanie ze strażakiem  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76B475C-F8BE-47C4-3935-EF6CA86759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479" y="556357"/>
            <a:ext cx="2218422" cy="3328446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D462C63-3F1B-6375-C548-4BA54B451C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39" y="3980848"/>
            <a:ext cx="3463133" cy="2308192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6FE92BF-A75E-BD26-6B27-9434F4FA66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511" y="3980848"/>
            <a:ext cx="3350596" cy="2308192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09955D-D900-8D65-12BA-0F466F38E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476" y="3669221"/>
            <a:ext cx="3644425" cy="2856440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453164B-3539-A83D-62D4-837A7925F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277" y="1480797"/>
            <a:ext cx="3170613" cy="2371424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1494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3C6032E-DE6E-079D-A168-869354A66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81" y="3165864"/>
            <a:ext cx="3807273" cy="2855455"/>
          </a:xfrm>
          <a:ln w="889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2742E65-EB5E-03E1-5156-7384723DD2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67" y="629920"/>
            <a:ext cx="3887233" cy="2901704"/>
          </a:xfrm>
          <a:prstGeom prst="rect">
            <a:avLst/>
          </a:prstGeom>
          <a:ln w="889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A6D360D-1E51-2E23-D983-A6FA8EBBFA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846" y="861755"/>
            <a:ext cx="2181600" cy="2908799"/>
          </a:xfrm>
          <a:prstGeom prst="rect">
            <a:avLst/>
          </a:prstGeom>
          <a:ln w="88900" cmpd="sng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8361A99-D7FE-475D-BC9A-CA3E6D4817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200" y="3894565"/>
            <a:ext cx="2858347" cy="2143761"/>
          </a:xfrm>
          <a:prstGeom prst="rect">
            <a:avLst/>
          </a:prstGeom>
          <a:ln w="889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88627A6-56D2-4275-80AE-93B7B57B84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7" y="861755"/>
            <a:ext cx="3807273" cy="2897649"/>
          </a:xfrm>
          <a:prstGeom prst="rect">
            <a:avLst/>
          </a:prstGeom>
          <a:ln w="889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CB5684F-4437-49D1-BA8C-E368D4D973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67" y="3538719"/>
            <a:ext cx="3807272" cy="2855455"/>
          </a:xfrm>
          <a:prstGeom prst="rect">
            <a:avLst/>
          </a:prstGeom>
          <a:ln w="889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53523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D70D5F-76DF-8E56-3690-19E3C47B2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Programy realizowane w naszym przedszkolu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B2C53B4-9F13-AFD8-B1CB-8D12641AE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31" y="2142941"/>
            <a:ext cx="1888031" cy="2688652"/>
          </a:xfr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BB6B92DE-4821-7DE1-8F1F-9866F3A15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4522" y="1930400"/>
            <a:ext cx="2029937" cy="89391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2722182-976C-4E35-4C19-F9CBDE30FB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035" y="1479991"/>
            <a:ext cx="1900961" cy="2688652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225732DD-47F8-A095-4DA6-3B86348D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4999" y="3429001"/>
            <a:ext cx="2167309" cy="87614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160C295-BBFB-8086-BBB5-3BC950F61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408" y="4909831"/>
            <a:ext cx="1618228" cy="161822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485A91F-4501-0BAB-83CE-39A406C57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5794" y="4561042"/>
            <a:ext cx="2670722" cy="169753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5A088480-E936-80BB-1DB6-7CA1DF9958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925" y="4906022"/>
            <a:ext cx="16192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5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F9653A-98AC-F053-83D1-610C4053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54" y="436880"/>
            <a:ext cx="8596668" cy="1320800"/>
          </a:xfrm>
        </p:spPr>
        <p:txBody>
          <a:bodyPr/>
          <a:lstStyle/>
          <a:p>
            <a:r>
              <a:rPr lang="pl-PL" dirty="0"/>
              <a:t>Współpraca z rodzicami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4D265D-211B-EACC-E58A-96FC81B8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54" y="1245326"/>
            <a:ext cx="10800563" cy="4910771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pl-PL" sz="2200" b="1" i="0" u="none" strike="noStrike" dirty="0">
                <a:solidFill>
                  <a:srgbClr val="193300"/>
                </a:solidFill>
              </a:rPr>
              <a:t> </a:t>
            </a:r>
            <a:r>
              <a:rPr lang="pl-PL" sz="2200" i="0" u="none" strike="noStrike" dirty="0">
                <a:solidFill>
                  <a:schemeClr val="tx1"/>
                </a:solidFill>
              </a:rPr>
              <a:t>wspomaganie działań szkoły w realizacji działań z zakresu profilaktyki</a:t>
            </a:r>
            <a:br>
              <a:rPr lang="pl-PL" sz="2200" i="0" u="none" strike="noStrike" dirty="0">
                <a:solidFill>
                  <a:schemeClr val="tx1"/>
                </a:solidFill>
              </a:rPr>
            </a:br>
            <a:r>
              <a:rPr lang="pl-PL" sz="2200" i="0" u="none" strike="noStrike" dirty="0">
                <a:solidFill>
                  <a:schemeClr val="tx1"/>
                </a:solidFill>
              </a:rPr>
              <a:t> w związku z wykonywaną pracą (np. spotkania ze strażakiem, policjantem, pielęgniarką, weterynarzem)</a:t>
            </a:r>
          </a:p>
          <a:p>
            <a:pPr algn="just"/>
            <a:r>
              <a:rPr lang="pl-PL" sz="2200" i="0" u="none" strike="noStrike" dirty="0">
                <a:solidFill>
                  <a:schemeClr val="tx1"/>
                </a:solidFill>
              </a:rPr>
              <a:t> finansowe wspieranie działań szkoły podejmowanych na rzecz promocji zdrowia</a:t>
            </a:r>
          </a:p>
          <a:p>
            <a:pPr algn="just"/>
            <a:r>
              <a:rPr lang="pl-PL" sz="2200" i="0" u="none" strike="noStrike" dirty="0">
                <a:solidFill>
                  <a:schemeClr val="tx1"/>
                </a:solidFill>
              </a:rPr>
              <a:t> udział  w wywiadówkach „prozdrowotnych”, warsztatach, polecanych   webinariach i spotkaniach ze specjalistami z TTR, zapoznawanie się </a:t>
            </a:r>
            <a:br>
              <a:rPr lang="pl-PL" sz="2200" i="0" u="none" strike="noStrike" dirty="0">
                <a:solidFill>
                  <a:schemeClr val="tx1"/>
                </a:solidFill>
              </a:rPr>
            </a:br>
            <a:r>
              <a:rPr lang="pl-PL" sz="2200" i="0" u="none" strike="noStrike" dirty="0">
                <a:solidFill>
                  <a:schemeClr val="tx1"/>
                </a:solidFill>
              </a:rPr>
              <a:t>z przygotowanymi materiałami edukacyjnymi podnoszącymi kompetencje rodzicielskie</a:t>
            </a:r>
          </a:p>
          <a:p>
            <a:pPr algn="just"/>
            <a:r>
              <a:rPr lang="pl-PL" sz="2200" i="0" u="none" strike="noStrike" dirty="0">
                <a:solidFill>
                  <a:schemeClr val="tx1"/>
                </a:solidFill>
              </a:rPr>
              <a:t>udział w akcjach i wydarzeniach np. Rozkręcamy Wakacje (wycieczka rowerowa), Festyn </a:t>
            </a:r>
            <a:r>
              <a:rPr lang="pl-PL" sz="2200" dirty="0">
                <a:solidFill>
                  <a:schemeClr val="tx1"/>
                </a:solidFill>
              </a:rPr>
              <a:t>R</a:t>
            </a:r>
            <a:r>
              <a:rPr lang="pl-PL" sz="2200" i="0" u="none" strike="noStrike" dirty="0">
                <a:solidFill>
                  <a:schemeClr val="tx1"/>
                </a:solidFill>
              </a:rPr>
              <a:t>odzinny oraz warsztatach</a:t>
            </a:r>
          </a:p>
          <a:p>
            <a:pPr algn="just"/>
            <a:r>
              <a:rPr lang="pl-PL" sz="2200" i="0" u="none" strike="noStrike" dirty="0">
                <a:solidFill>
                  <a:schemeClr val="tx1"/>
                </a:solidFill>
              </a:rPr>
              <a:t>stosowanie się do zaleceń – owocowe urodziny, woda na wycieczki przedszkolne, wizyty u fizjoterapeuty, zajęcia basenu, rower, aktywność fizyczna.</a:t>
            </a:r>
          </a:p>
        </p:txBody>
      </p:sp>
    </p:spTree>
    <p:extLst>
      <p:ext uri="{BB962C8B-B14F-4D97-AF65-F5344CB8AC3E}">
        <p14:creationId xmlns:p14="http://schemas.microsoft.com/office/powerpoint/2010/main" val="1549860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ak opisu.">
            <a:extLst>
              <a:ext uri="{FF2B5EF4-FFF2-40B4-BE49-F238E27FC236}">
                <a16:creationId xmlns:a16="http://schemas.microsoft.com/office/drawing/2014/main" id="{24C194B1-7133-45B1-9056-D4966CB4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3667" y="3892311"/>
            <a:ext cx="3395528" cy="2603101"/>
          </a:xfrm>
          <a:prstGeom prst="rect">
            <a:avLst/>
          </a:prstGeom>
          <a:noFill/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0B57605-2338-92F4-DA0C-B809EA0A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28" y="220347"/>
            <a:ext cx="6312746" cy="805340"/>
          </a:xfrm>
        </p:spPr>
        <p:txBody>
          <a:bodyPr/>
          <a:lstStyle/>
          <a:p>
            <a:r>
              <a:rPr lang="pl-PL" dirty="0"/>
              <a:t>Współpraca z rodzicami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5F8CCF3-4612-B0F9-DF13-F9D48A762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26" y="1076958"/>
            <a:ext cx="3203110" cy="2352042"/>
          </a:xfrm>
          <a:ln w="88900">
            <a:gradFill flip="none" rotWithShape="1">
              <a:gsLst>
                <a:gs pos="0">
                  <a:schemeClr val="accent2">
                    <a:lumMod val="42000"/>
                    <a:lumOff val="5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7EE54E5-E053-904D-50A5-17581FE023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139" y="1076958"/>
            <a:ext cx="3136056" cy="2352042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2000"/>
                    <a:lumOff val="5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467A1FF-8108-6162-FBCA-014F2813D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99" y="1076958"/>
            <a:ext cx="3136055" cy="2352042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2000"/>
                    <a:lumOff val="5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236024-4420-C2BA-C50D-091A251BD6F1}"/>
              </a:ext>
            </a:extLst>
          </p:cNvPr>
          <p:cNvSpPr txBox="1"/>
          <p:nvPr/>
        </p:nvSpPr>
        <p:spPr>
          <a:xfrm>
            <a:off x="1128060" y="3145069"/>
            <a:ext cx="25158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Udział w teatrzykach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0AC8443-9039-79B8-166B-6EBB72DEA944}"/>
              </a:ext>
            </a:extLst>
          </p:cNvPr>
          <p:cNvSpPr txBox="1"/>
          <p:nvPr/>
        </p:nvSpPr>
        <p:spPr>
          <a:xfrm>
            <a:off x="6231939" y="3244334"/>
            <a:ext cx="29667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Udział w festynach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29EBF04C-222B-4287-8463-8AFDEC137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014" y="3892311"/>
            <a:ext cx="3510468" cy="2632851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446839F-CC70-4E1C-8C73-59B74DD1911C}"/>
              </a:ext>
            </a:extLst>
          </p:cNvPr>
          <p:cNvSpPr txBox="1"/>
          <p:nvPr/>
        </p:nvSpPr>
        <p:spPr>
          <a:xfrm>
            <a:off x="8168115" y="6340496"/>
            <a:ext cx="3584937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Warsztaty wiosenne na sportowo</a:t>
            </a:r>
          </a:p>
        </p:txBody>
      </p:sp>
      <p:pic>
        <p:nvPicPr>
          <p:cNvPr id="1026" name="Picture 2" descr="Brak opisu.">
            <a:extLst>
              <a:ext uri="{FF2B5EF4-FFF2-40B4-BE49-F238E27FC236}">
                <a16:creationId xmlns:a16="http://schemas.microsoft.com/office/drawing/2014/main" id="{A1EB7E1B-0EC4-4E57-9E63-DBC5615F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26" y="3892312"/>
            <a:ext cx="3470800" cy="2603101"/>
          </a:xfrm>
          <a:prstGeom prst="rect">
            <a:avLst/>
          </a:prstGeom>
          <a:noFill/>
          <a:ln w="88900"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2D0E780-F5BD-4CED-A86E-BF85CF8E8082}"/>
              </a:ext>
            </a:extLst>
          </p:cNvPr>
          <p:cNvSpPr txBox="1"/>
          <p:nvPr/>
        </p:nvSpPr>
        <p:spPr>
          <a:xfrm>
            <a:off x="2172978" y="6346428"/>
            <a:ext cx="3584937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/>
              <a:t>Akcja „Rozkręcamy Wakacje”</a:t>
            </a:r>
          </a:p>
        </p:txBody>
      </p:sp>
    </p:spTree>
    <p:extLst>
      <p:ext uri="{BB962C8B-B14F-4D97-AF65-F5344CB8AC3E}">
        <p14:creationId xmlns:p14="http://schemas.microsoft.com/office/powerpoint/2010/main" val="3584258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F62753-2364-A15B-A217-8AF49093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Współpraca ze środowiskiem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172E5E-E8E0-25F9-C046-64B2C461D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3040"/>
            <a:ext cx="9206895" cy="4902925"/>
          </a:xfrm>
        </p:spPr>
        <p:txBody>
          <a:bodyPr numCol="2">
            <a:normAutofit/>
          </a:bodyPr>
          <a:lstStyle/>
          <a:p>
            <a:pPr algn="just"/>
            <a:r>
              <a:rPr lang="pl-PL" sz="2400" i="0" u="none" strike="noStrike" dirty="0">
                <a:solidFill>
                  <a:schemeClr val="tx1"/>
                </a:solidFill>
              </a:rPr>
              <a:t>Miejska Komenda Policji, </a:t>
            </a:r>
          </a:p>
          <a:p>
            <a:pPr algn="just"/>
            <a:r>
              <a:rPr lang="pl-PL" sz="2400" i="0" u="none" strike="noStrike" dirty="0">
                <a:solidFill>
                  <a:schemeClr val="tx1"/>
                </a:solidFill>
              </a:rPr>
              <a:t>Straż Pożarna, </a:t>
            </a:r>
          </a:p>
          <a:p>
            <a:pPr algn="just"/>
            <a:r>
              <a:rPr lang="pl-PL" sz="2400" i="0" u="none" strike="noStrike" dirty="0">
                <a:solidFill>
                  <a:schemeClr val="tx1"/>
                </a:solidFill>
              </a:rPr>
              <a:t>szpital zielonogórski,                                 </a:t>
            </a:r>
          </a:p>
          <a:p>
            <a:pPr algn="just"/>
            <a:r>
              <a:rPr lang="pl-PL" sz="2400" i="0" u="none" strike="noStrike" dirty="0">
                <a:solidFill>
                  <a:schemeClr val="tx1"/>
                </a:solidFill>
              </a:rPr>
              <a:t>Miejski Ośrodek Sportu </a:t>
            </a:r>
            <a:br>
              <a:rPr lang="pl-PL" sz="2400" i="0" u="none" strike="noStrike" dirty="0">
                <a:solidFill>
                  <a:schemeClr val="tx1"/>
                </a:solidFill>
              </a:rPr>
            </a:br>
            <a:r>
              <a:rPr lang="pl-PL" sz="2400" i="0" u="none" strike="noStrike" dirty="0">
                <a:solidFill>
                  <a:schemeClr val="tx1"/>
                </a:solidFill>
              </a:rPr>
              <a:t>i Rekreacji, </a:t>
            </a:r>
          </a:p>
          <a:p>
            <a:pPr algn="just"/>
            <a:r>
              <a:rPr lang="pl-PL" sz="2400" i="0" u="none" strike="noStrike" dirty="0">
                <a:solidFill>
                  <a:schemeClr val="tx1"/>
                </a:solidFill>
              </a:rPr>
              <a:t>UKS AS Zielona Góra, </a:t>
            </a:r>
          </a:p>
          <a:p>
            <a:pPr algn="just"/>
            <a:r>
              <a:rPr lang="pl-PL" sz="2400" i="0" u="none" strike="noStrike" dirty="0">
                <a:solidFill>
                  <a:schemeClr val="tx1"/>
                </a:solidFill>
              </a:rPr>
              <a:t>Pogotowie Ratunkowe, </a:t>
            </a:r>
          </a:p>
          <a:p>
            <a:pPr algn="just"/>
            <a:r>
              <a:rPr lang="pl-PL" sz="2400" i="0" u="none" strike="noStrike" dirty="0">
                <a:solidFill>
                  <a:schemeClr val="tx1"/>
                </a:solidFill>
              </a:rPr>
              <a:t>Urząd Miasta Zielona Góra,</a:t>
            </a:r>
          </a:p>
          <a:p>
            <a:pPr algn="just"/>
            <a:r>
              <a:rPr lang="pl-PL" sz="2400" dirty="0">
                <a:solidFill>
                  <a:schemeClr val="tx1"/>
                </a:solidFill>
              </a:rPr>
              <a:t>Dom Dziennego Pobytu Senior – Wigor</a:t>
            </a:r>
            <a:endParaRPr lang="pl-PL" sz="2400" i="0" u="none" strike="noStrike" dirty="0">
              <a:solidFill>
                <a:schemeClr val="tx1"/>
              </a:solidFill>
            </a:endParaRPr>
          </a:p>
          <a:p>
            <a:pPr marL="444500" indent="-357188" algn="just"/>
            <a:r>
              <a:rPr lang="pl-PL" sz="2400" i="0" u="none" strike="noStrike" dirty="0">
                <a:solidFill>
                  <a:schemeClr val="tx1"/>
                </a:solidFill>
              </a:rPr>
              <a:t>Biuro Pełnomocnika ds</a:t>
            </a:r>
            <a:r>
              <a:rPr lang="pl-PL" sz="2400" dirty="0">
                <a:solidFill>
                  <a:schemeClr val="tx1"/>
                </a:solidFill>
              </a:rPr>
              <a:t>.</a:t>
            </a:r>
            <a:r>
              <a:rPr lang="pl-PL" sz="2400" i="0" u="none" strike="noStrike" dirty="0">
                <a:solidFill>
                  <a:schemeClr val="tx1"/>
                </a:solidFill>
              </a:rPr>
              <a:t> rozwiązywania problemów Alkoholowych</a:t>
            </a:r>
          </a:p>
          <a:p>
            <a:pPr marL="444500" indent="-357188" algn="just"/>
            <a:r>
              <a:rPr lang="pl-PL" sz="2400" i="0" u="none" strike="noStrike" dirty="0">
                <a:solidFill>
                  <a:schemeClr val="tx1"/>
                </a:solidFill>
              </a:rPr>
              <a:t>Powiatowa Stacja Sanitarno-Epidemiologiczna w Zielonej Górze</a:t>
            </a:r>
          </a:p>
          <a:p>
            <a:pPr marL="444500" indent="-357188" algn="just"/>
            <a:r>
              <a:rPr lang="pl-PL" sz="2400" dirty="0">
                <a:solidFill>
                  <a:schemeClr val="tx1"/>
                </a:solidFill>
              </a:rPr>
              <a:t>Poradnia dietetyczna „</a:t>
            </a:r>
            <a:r>
              <a:rPr lang="pl-PL" sz="2400" dirty="0" err="1">
                <a:solidFill>
                  <a:schemeClr val="tx1"/>
                </a:solidFill>
              </a:rPr>
              <a:t>Piona</a:t>
            </a:r>
            <a:r>
              <a:rPr lang="pl-PL" sz="2400" dirty="0">
                <a:solidFill>
                  <a:schemeClr val="tx1"/>
                </a:solidFill>
              </a:rPr>
              <a:t> na zdrowie”</a:t>
            </a:r>
          </a:p>
          <a:p>
            <a:pPr marL="444500" indent="-357188" algn="just"/>
            <a:r>
              <a:rPr lang="pl-PL" sz="2400" dirty="0">
                <a:solidFill>
                  <a:schemeClr val="tx1"/>
                </a:solidFill>
              </a:rPr>
              <a:t>inne przedszkola</a:t>
            </a:r>
          </a:p>
        </p:txBody>
      </p:sp>
    </p:spTree>
    <p:extLst>
      <p:ext uri="{BB962C8B-B14F-4D97-AF65-F5344CB8AC3E}">
        <p14:creationId xmlns:p14="http://schemas.microsoft.com/office/powerpoint/2010/main" val="509567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B8C015-8048-28F0-8160-D350A082D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54" y="375212"/>
            <a:ext cx="8761306" cy="642944"/>
          </a:xfrm>
        </p:spPr>
        <p:txBody>
          <a:bodyPr/>
          <a:lstStyle/>
          <a:p>
            <a:r>
              <a:rPr lang="pl-PL" dirty="0"/>
              <a:t>Szkolenia w zakresie promocji zdrowia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D2D8BB19-9833-E8A7-001E-00D5ED90B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684" y="4295856"/>
            <a:ext cx="2915907" cy="2186931"/>
          </a:xfr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D0B85E7-7770-1DDD-7546-C985F79B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336" y="1399896"/>
            <a:ext cx="3961362" cy="5082891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C23A442-17D4-A982-CB43-C70F1F7A6E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12" y="4295856"/>
            <a:ext cx="2915907" cy="2186931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50A7512-487B-6E04-1A77-892E74DFB6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995854"/>
              </p:ext>
            </p:extLst>
          </p:nvPr>
        </p:nvGraphicFramePr>
        <p:xfrm>
          <a:off x="569975" y="1303296"/>
          <a:ext cx="4775522" cy="2517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A0F5DC87-98F1-44AD-8D08-D9BF4D2BAD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314" y="1396421"/>
            <a:ext cx="1970205" cy="2626939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4828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18E40E-F695-256B-448C-A699CE93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62" y="478008"/>
            <a:ext cx="10405490" cy="1320800"/>
          </a:xfrm>
        </p:spPr>
        <p:txBody>
          <a:bodyPr>
            <a:noAutofit/>
          </a:bodyPr>
          <a:lstStyle/>
          <a:p>
            <a:r>
              <a:rPr lang="pl-PL" sz="3200" dirty="0"/>
              <a:t>Kształtowanie prawidłowych nawyków żywieniowych: teatrzyki, święta, spotkania, warsztaty kulinarne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78FE55-4CD9-354C-8CF7-5A206B664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77" y="1992584"/>
            <a:ext cx="2816095" cy="2108670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45787EB-59B4-1ADD-80EA-5AB00B2D33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98" y="4405465"/>
            <a:ext cx="2898455" cy="2025328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9D6A726-38B9-8E8A-38F1-BDF94A4731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8" y="4405465"/>
            <a:ext cx="3038733" cy="2025328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E84B75B-C4F1-C894-BBC9-863DEAE1AE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77" y="4101254"/>
            <a:ext cx="2816095" cy="2329539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9D8FE10-CEEA-C29C-291E-07382A154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97" y="1992584"/>
            <a:ext cx="2898455" cy="2025328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</p:pic>
      <p:pic>
        <p:nvPicPr>
          <p:cNvPr id="12" name="Symbol zastępczy zawartości 6">
            <a:extLst>
              <a:ext uri="{FF2B5EF4-FFF2-40B4-BE49-F238E27FC236}">
                <a16:creationId xmlns:a16="http://schemas.microsoft.com/office/drawing/2014/main" id="{73ADEDFA-56BD-2359-E168-794EE8C93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8" y="1992585"/>
            <a:ext cx="3038733" cy="2025327"/>
          </a:xfrm>
          <a:ln w="88900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</p:pic>
    </p:spTree>
    <p:extLst>
      <p:ext uri="{BB962C8B-B14F-4D97-AF65-F5344CB8AC3E}">
        <p14:creationId xmlns:p14="http://schemas.microsoft.com/office/powerpoint/2010/main" val="1114133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391283-260C-5E56-5838-38074306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02" y="267055"/>
            <a:ext cx="8596668" cy="766354"/>
          </a:xfrm>
        </p:spPr>
        <p:txBody>
          <a:bodyPr/>
          <a:lstStyle/>
          <a:p>
            <a:r>
              <a:rPr lang="pl-PL" dirty="0"/>
              <a:t>Koordynator ds. Promocji Zdrowia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7F7C8EA-ADBC-7663-5A61-827B78909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503" y="4760433"/>
            <a:ext cx="2322898" cy="1705702"/>
          </a:xfr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5C8339-62C3-F2C5-793D-4FA08E9BC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007" y="1033409"/>
            <a:ext cx="2546800" cy="3395734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4907C4D-EAF6-5242-AFE5-67A5A1CE9A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007" y="4760433"/>
            <a:ext cx="2546800" cy="1705702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676F251-74E1-73A8-663B-B6B84E4EF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498" y="1074075"/>
            <a:ext cx="6398372" cy="2262051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1D80ECDF-3363-9E39-B69D-D80B2C7062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23" y="4805041"/>
            <a:ext cx="2232490" cy="1661094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2E59FD-4C65-FE21-3858-27B01BFD7265}"/>
              </a:ext>
            </a:extLst>
          </p:cNvPr>
          <p:cNvSpPr txBox="1"/>
          <p:nvPr/>
        </p:nvSpPr>
        <p:spPr>
          <a:xfrm>
            <a:off x="576562" y="3500146"/>
            <a:ext cx="8332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Organizowanie spotkań, występów, wystaw, teatrzyków, prowadzenie zajęć ruchowych. Dobra współpraca z rodzicami i środowiskiem, a także współpracownikami. Promowanie zdrowia poprzez udział i koordynowanie akcji, a także prowadzenie dokumentacji Przedszkola Promującego Zdrowie oraz przygotowywanie materiałów edukacyjnych.</a:t>
            </a:r>
          </a:p>
        </p:txBody>
      </p:sp>
      <p:pic>
        <p:nvPicPr>
          <p:cNvPr id="15" name="Symbol zastępczy zawartości 4">
            <a:extLst>
              <a:ext uri="{FF2B5EF4-FFF2-40B4-BE49-F238E27FC236}">
                <a16:creationId xmlns:a16="http://schemas.microsoft.com/office/drawing/2014/main" id="{1F36BD23-3B25-B898-8D5C-94B7073ED8C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407" y="4791767"/>
            <a:ext cx="2232490" cy="1674368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2050" name="Picture 2" descr="Brak opisu.">
            <a:extLst>
              <a:ext uri="{FF2B5EF4-FFF2-40B4-BE49-F238E27FC236}">
                <a16:creationId xmlns:a16="http://schemas.microsoft.com/office/drawing/2014/main" id="{32611D55-063D-4CDA-9C02-2A8D27425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23" y="1070082"/>
            <a:ext cx="1697586" cy="2262051"/>
          </a:xfrm>
          <a:prstGeom prst="rect">
            <a:avLst/>
          </a:prstGeom>
          <a:noFill/>
          <a:ln w="889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92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91A4034-99C8-424F-BE89-45E541E3F4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664" y="1711234"/>
            <a:ext cx="3497660" cy="4792419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0200FE8-07A6-01E3-1796-CA0ACFF3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94" y="199239"/>
            <a:ext cx="8596668" cy="1320800"/>
          </a:xfrm>
        </p:spPr>
        <p:txBody>
          <a:bodyPr>
            <a:normAutofit/>
          </a:bodyPr>
          <a:lstStyle/>
          <a:p>
            <a:r>
              <a:rPr lang="pl-PL" dirty="0"/>
              <a:t>Wyniki monitorowania samopoczucia społeczności szkolnej - przedszkolaki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F0C118D-43F5-57DA-CC05-5B950C2DA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85" y="1733308"/>
            <a:ext cx="4589416" cy="838715"/>
          </a:xfrm>
        </p:spPr>
        <p:txBody>
          <a:bodyPr>
            <a:normAutofit/>
          </a:bodyPr>
          <a:lstStyle/>
          <a:p>
            <a:pPr algn="ctr"/>
            <a:r>
              <a:rPr lang="pl-PL" sz="2400" dirty="0"/>
              <a:t>Metodą </a:t>
            </a:r>
            <a:br>
              <a:rPr lang="pl-PL" sz="2400" dirty="0"/>
            </a:br>
            <a:r>
              <a:rPr lang="pl-PL" sz="2400" dirty="0"/>
              <a:t>„Narysuj to i opowiedz”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6E9EC0-BC5A-4612-8FF3-B40C26D334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8" y="2799362"/>
            <a:ext cx="4146180" cy="3109635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5E6F717-EA56-4DA0-B92C-5277D36F9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963" y="1682704"/>
            <a:ext cx="3143736" cy="2358531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36832F8-4974-4860-B8F0-3DE51CE8D3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963" y="4354180"/>
            <a:ext cx="3143736" cy="2149473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0923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200FE8-07A6-01E3-1796-CA0ACFF3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94" y="199239"/>
            <a:ext cx="8596668" cy="1320800"/>
          </a:xfrm>
        </p:spPr>
        <p:txBody>
          <a:bodyPr/>
          <a:lstStyle/>
          <a:p>
            <a:r>
              <a:rPr lang="pl-PL" dirty="0"/>
              <a:t>Wyniki monitorowania samopoczucia społeczności szkolnej - przedszkolaki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9CE195C-E313-4299-B78D-C620B682B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63" y="1703389"/>
            <a:ext cx="10567608" cy="3880773"/>
          </a:xfrm>
          <a:solidFill>
            <a:schemeClr val="bg1">
              <a:alpha val="87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pl-PL" sz="2400" dirty="0"/>
              <a:t>Korzystając z metody wywiadu zapytano dzieci, czy lubią przychodzić do przedszkola – dzieci jednogłośnie stwierdziły, że tak.</a:t>
            </a:r>
          </a:p>
          <a:p>
            <a:pPr algn="just"/>
            <a:r>
              <a:rPr lang="pl-PL" sz="2400" dirty="0"/>
              <a:t>Następnie poproszono dzieci, aby narysowały, co sprawia, że lubią przychodzić do przedszkola. Powstało wiele rysunków, na których dzieci malowały: swoją panią nauczycielkę, place zabaw, ulubione zabawki, kolegów i koleżanki, elementy wycieczek, na których były. Komentarz dzieci do rysunku potwierdził, aspekt sympatii do przedszkola i dobrego samopoczucia w nim.</a:t>
            </a:r>
          </a:p>
        </p:txBody>
      </p:sp>
    </p:spTree>
    <p:extLst>
      <p:ext uri="{BB962C8B-B14F-4D97-AF65-F5344CB8AC3E}">
        <p14:creationId xmlns:p14="http://schemas.microsoft.com/office/powerpoint/2010/main" val="3407963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FC358-6A41-6061-AE94-7BAE8A60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2124"/>
            <a:ext cx="11292993" cy="476333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Wyniki monitorowania samopoczucia społeczności szkolnej - </a:t>
            </a:r>
            <a:r>
              <a:rPr lang="pl-PL" sz="2400" b="1" dirty="0">
                <a:solidFill>
                  <a:schemeClr val="tx1"/>
                </a:solidFill>
              </a:rPr>
              <a:t>nauczyciele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3A1CD8-B230-9058-E8A0-701400EE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827313"/>
            <a:ext cx="11752613" cy="5921829"/>
          </a:xfrm>
          <a:solidFill>
            <a:schemeClr val="bg1">
              <a:alpha val="86000"/>
            </a:schemeClr>
          </a:solidFill>
        </p:spPr>
        <p:txBody>
          <a:bodyPr numCol="2"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1600" b="1" dirty="0">
                <a:solidFill>
                  <a:schemeClr val="tx1"/>
                </a:solidFill>
              </a:rPr>
              <a:t>A. Warunki dla tworzenia szkoły promującej zdrowie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- 100% nauczycieli uważa, że przedszkole, w którym pracują, zdrowie i dobre samopoczucie jest ważną sprawą, 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- 100% nauczycieli zapoznało się z koncepcją szkoły i przedszkola promującego zdrowie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- 76% uważa, że w przedszkolu są podejmowane działania na rzecz promocji zdrowia nauczycieli,</a:t>
            </a:r>
          </a:p>
          <a:p>
            <a:pPr marL="0" indent="0" algn="just">
              <a:buNone/>
            </a:pPr>
            <a:r>
              <a:rPr lang="pl-PL" sz="1600" b="1" dirty="0">
                <a:solidFill>
                  <a:schemeClr val="tx1"/>
                </a:solidFill>
              </a:rPr>
              <a:t>B. Klimat społeczny przedszkola 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- 76% nauczycieli uważa, że dyrekcja pyta ich o zdanie w sprawach dotyczących życia i pracy przedszkola,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- 81% nauczycieli uważa, że ich zdanie na temat życia i pracy przedszkola jest brane pod uwagą, 19% uważa, że „raczej nie”, 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- 95% badanych nauczycieli uważa, że ma dobre relacje z dyrekcją, 1 osoba uznała, że „raczej nie”,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- 85% nauczycieli czuje się docenionych przez dyrekcję, 90% z nich uważa, że dyrekcja udziela im konstruktywnych informacji zwrotnych dotyczących ich pracy oraz 95% że dyrekcja udziela im pomocy, gdy tego potrzebują,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</a:rPr>
              <a:t>- 100% nauczycieli uważa, że relacje między nauczycielami są dobre i tyle samo uważa, że chętnie ze sobą współpracują oraz mogą liczyć na pomoc od innych nauczycieli, gdy jej potrzebują,</a:t>
            </a:r>
          </a:p>
          <a:p>
            <a:pPr marL="446088" indent="-271463" algn="just"/>
            <a:r>
              <a:rPr lang="pl-PL" sz="1600" dirty="0">
                <a:solidFill>
                  <a:schemeClr val="tx1"/>
                </a:solidFill>
              </a:rPr>
              <a:t>- wszyscy badani nauczyciele uważają, że dzieci traktują ich z szacunkiem, oraz że są lubiani przez przedszkolaków </a:t>
            </a:r>
          </a:p>
          <a:p>
            <a:pPr marL="446088" indent="-271463" algn="just"/>
            <a:r>
              <a:rPr lang="pl-PL" sz="1600" dirty="0">
                <a:solidFill>
                  <a:schemeClr val="tx1"/>
                </a:solidFill>
              </a:rPr>
              <a:t>- 100% nauczycieli uważa, że ich przedszkolaki przykładają się do nauki, 95% z nich uważa, że większość ich dzieci przestrzega ustalonych reguł pracy na lekcjach,</a:t>
            </a:r>
          </a:p>
          <a:p>
            <a:pPr marL="446088" indent="-271463" algn="just"/>
            <a:r>
              <a:rPr lang="pl-PL" sz="1600" dirty="0">
                <a:solidFill>
                  <a:schemeClr val="tx1"/>
                </a:solidFill>
              </a:rPr>
              <a:t>- 100% nauczycieli uważa, że rodzice współpracują z nimi w sprawach swoich dzieci,</a:t>
            </a:r>
          </a:p>
          <a:p>
            <a:pPr marL="446088" indent="-271463" algn="just"/>
            <a:r>
              <a:rPr lang="pl-PL" sz="1600" dirty="0">
                <a:solidFill>
                  <a:schemeClr val="tx1"/>
                </a:solidFill>
              </a:rPr>
              <a:t>- 95% nauczycieli uznało, że ich relacje z rodzicami dzieci są dobre, zaś 90%, że mogą liczyć na pomoc wielu rodziców, gdy tego potrzebują,</a:t>
            </a:r>
          </a:p>
          <a:p>
            <a:pPr marL="446088" indent="-271463" algn="just"/>
            <a:endParaRPr lang="pl-PL" sz="1600" dirty="0">
              <a:solidFill>
                <a:schemeClr val="tx1"/>
              </a:solidFill>
            </a:endParaRPr>
          </a:p>
          <a:p>
            <a:pPr marL="446088" indent="-271463" algn="just">
              <a:buNone/>
            </a:pPr>
            <a:r>
              <a:rPr lang="pl-PL" sz="1600" b="1" dirty="0">
                <a:solidFill>
                  <a:schemeClr val="tx1"/>
                </a:solidFill>
              </a:rPr>
              <a:t>C. Warunki i organizacja nauki i pracy</a:t>
            </a:r>
          </a:p>
          <a:p>
            <a:pPr marL="446088" indent="-271463" algn="just"/>
            <a:r>
              <a:rPr lang="pl-PL" sz="1600" dirty="0">
                <a:solidFill>
                  <a:schemeClr val="tx1"/>
                </a:solidFill>
              </a:rPr>
              <a:t>- 100% nauczycieli uważa, że w przedszkolu jest czysto, </a:t>
            </a:r>
          </a:p>
          <a:p>
            <a:pPr marL="446088" indent="-271463" algn="just"/>
            <a:r>
              <a:rPr lang="pl-PL" sz="1600" dirty="0">
                <a:solidFill>
                  <a:schemeClr val="tx1"/>
                </a:solidFill>
              </a:rPr>
              <a:t>- 71% nauczycieli twierdzi, że podejmowane są działania dla zmniejszania hałasu w przedszkolu w czasie przerw międzylekcyjnych, 29% nauczycieli twierdzi, że „raczej nie”,</a:t>
            </a:r>
          </a:p>
          <a:p>
            <a:pPr marL="446088" indent="-271463" algn="just"/>
            <a:r>
              <a:rPr lang="pl-PL" sz="1600" dirty="0">
                <a:solidFill>
                  <a:schemeClr val="tx1"/>
                </a:solidFill>
              </a:rPr>
              <a:t>- 76% nauczycieli uważa, że praca w przedszkolu jest dobrze zorganizowana, równomiernie rozłożone są zadania do wykonania, 24%, że „raczej nie”</a:t>
            </a:r>
          </a:p>
          <a:p>
            <a:pPr marL="446088" indent="-271463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 </a:t>
            </a:r>
          </a:p>
          <a:p>
            <a:pPr marL="446088" indent="-271463" algn="just">
              <a:buNone/>
            </a:pPr>
            <a:r>
              <a:rPr lang="pl-PL" sz="1600" b="1" dirty="0">
                <a:solidFill>
                  <a:schemeClr val="tx1"/>
                </a:solidFill>
              </a:rPr>
              <a:t>D. Samopoczucie w szkole:</a:t>
            </a:r>
          </a:p>
          <a:p>
            <a:pPr marL="446088" indent="-271463" algn="just"/>
            <a:r>
              <a:rPr lang="pl-PL" sz="1600" dirty="0">
                <a:solidFill>
                  <a:schemeClr val="tx1"/>
                </a:solidFill>
              </a:rPr>
              <a:t>- 100% badanych nauczycieli stwierdziło, że zwykle czują się w pracy dobrze, lubią pracować w tym przedszkolu i poleciłoby innym nauczycielom pracę w tym przedszkolu</a:t>
            </a:r>
          </a:p>
        </p:txBody>
      </p:sp>
    </p:spTree>
    <p:extLst>
      <p:ext uri="{BB962C8B-B14F-4D97-AF65-F5344CB8AC3E}">
        <p14:creationId xmlns:p14="http://schemas.microsoft.com/office/powerpoint/2010/main" val="2647329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FC358-6A41-6061-AE94-7BAE8A60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2124"/>
            <a:ext cx="11292993" cy="476333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tx1"/>
                </a:solidFill>
              </a:rPr>
              <a:t>Wyniki monitorowania samopoczucia społeczności szkolnej – </a:t>
            </a:r>
            <a:r>
              <a:rPr lang="pl-PL" sz="2000" b="1" dirty="0">
                <a:solidFill>
                  <a:schemeClr val="tx1"/>
                </a:solidFill>
              </a:rPr>
              <a:t>pracownicy niepedagogiczni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3A1CD8-B230-9058-E8A0-701400EE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9" y="827313"/>
            <a:ext cx="11763498" cy="5921829"/>
          </a:xfrm>
          <a:solidFill>
            <a:schemeClr val="bg1">
              <a:alpha val="87000"/>
            </a:schemeClr>
          </a:solidFill>
        </p:spPr>
        <p:txBody>
          <a:bodyPr numCol="2"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b="1" dirty="0"/>
              <a:t>A. Warunki dla tworzenia przedszkola promującego zdrowie</a:t>
            </a:r>
          </a:p>
          <a:p>
            <a:pPr algn="just"/>
            <a:r>
              <a:rPr lang="pl-PL" dirty="0"/>
              <a:t>- 100% badanych pracowników uważa, że w przedszkolu zdrowie i dobre samopoczucie jest ważną sprawą,</a:t>
            </a:r>
          </a:p>
          <a:p>
            <a:pPr algn="just"/>
            <a:r>
              <a:rPr lang="pl-PL" dirty="0"/>
              <a:t>- 42% wie, że przedszkole, w której pracują, jest przedszkolem promującym zdrowie i aż 58% o tym nie wie,</a:t>
            </a:r>
          </a:p>
          <a:p>
            <a:pPr algn="just"/>
            <a:r>
              <a:rPr lang="pl-PL" dirty="0"/>
              <a:t>- 32% pracowników uważa, że w zespole są podejmowane działania na rzecz promocji zdrowia pracowników, zaś 62% nie wie o tych działaniach,</a:t>
            </a:r>
          </a:p>
          <a:p>
            <a:pPr marL="0" indent="0" algn="just">
              <a:buNone/>
            </a:pPr>
            <a:r>
              <a:rPr lang="pl-PL" b="1" dirty="0"/>
              <a:t>B. Atmosfera w przedszkolu</a:t>
            </a:r>
          </a:p>
          <a:p>
            <a:pPr algn="just"/>
            <a:r>
              <a:rPr lang="pl-PL" dirty="0"/>
              <a:t>- 42% pracowników twierdzi, że jest pytanych o zdanie w sprawie dotyczących życia oraz pracy przedszkola; 47% twierdzi, że ich zdanie jest brane pod uwagę, pozostali zaś twierdzą, że „raczej nie” lub „nie”,</a:t>
            </a:r>
          </a:p>
          <a:p>
            <a:pPr algn="just"/>
            <a:r>
              <a:rPr lang="pl-PL" dirty="0"/>
              <a:t>- 100% pracowników twierdzi, że dyrekcja jest życzliwa, w 100% pracownicy czują się doceniani przez dyrekcję, oraz 100% pracowników twierdzi, że dyrekcja udziela im pomocy, gdy tego potrzebują</a:t>
            </a:r>
          </a:p>
          <a:p>
            <a:pPr algn="just"/>
            <a:r>
              <a:rPr lang="pl-PL" dirty="0"/>
              <a:t>- 100% pracowników uważa, że nauczyciele są dla nich życzliwi, szanują ich pracę oraz że im pomagają, gdy tego potrzebują,</a:t>
            </a:r>
          </a:p>
          <a:p>
            <a:pPr algn="just"/>
            <a:r>
              <a:rPr lang="pl-PL" dirty="0"/>
              <a:t>- 95% badanych uważa, że pracownicy szkoły, którzy nie są nauczycielami, są dla siebie życzliwi, 1 osoba stwierdziła, że nie</a:t>
            </a:r>
          </a:p>
          <a:p>
            <a:pPr indent="-255588" algn="just"/>
            <a:r>
              <a:rPr lang="pl-PL" dirty="0"/>
              <a:t>- 89% badanych twierdzi, że pracownicy, którzy nie są nauczycielami, chętnie współpracują ze sobą, natomiast 100% twierdzi, że pomagają sobie wzajemnie, gdy jest taka potrzeba,</a:t>
            </a:r>
          </a:p>
          <a:p>
            <a:pPr indent="-255588" algn="just"/>
            <a:r>
              <a:rPr lang="pl-PL" dirty="0"/>
              <a:t>- 100% pracowników czuje, że są lubiani przez dzieci, że większość przedszkolaków reaguje na ich prośby oraz, że szanują ich pracę,</a:t>
            </a:r>
          </a:p>
          <a:p>
            <a:pPr marL="87312" indent="0" algn="just">
              <a:buNone/>
            </a:pPr>
            <a:endParaRPr lang="pl-PL" dirty="0"/>
          </a:p>
          <a:p>
            <a:pPr marL="87312" indent="0" algn="just">
              <a:buNone/>
            </a:pPr>
            <a:r>
              <a:rPr lang="pl-PL" b="1" dirty="0"/>
              <a:t>C. Warunki i organizacja pracy w przedszkolu</a:t>
            </a:r>
          </a:p>
          <a:p>
            <a:pPr indent="-255588" algn="just"/>
            <a:r>
              <a:rPr lang="pl-PL" dirty="0"/>
              <a:t>- 74% pracowników uważa, że przedszkolaki nie zachowują porządku i nie dbają o czystość w przedszkolu, zaś 26% twierdzi inaczej</a:t>
            </a:r>
          </a:p>
          <a:p>
            <a:pPr indent="-255588" algn="just"/>
            <a:r>
              <a:rPr lang="pl-PL" dirty="0"/>
              <a:t>-  86% pracowników uważa, że ich praca w przedszkolu jest dobrze zorganizowana, że ich zadania są równomiernie rozłożone, zaś 1 osoba stwierdziła, że raczej nie</a:t>
            </a:r>
          </a:p>
          <a:p>
            <a:pPr indent="-255588" algn="just"/>
            <a:r>
              <a:rPr lang="pl-PL" dirty="0"/>
              <a:t>D. Samopoczucie w pracy w przedszkolu</a:t>
            </a:r>
          </a:p>
          <a:p>
            <a:pPr indent="-255588" algn="just"/>
            <a:r>
              <a:rPr lang="pl-PL" dirty="0"/>
              <a:t>- badani pracownicy zwykle dobrze czują się w pracy w przedszkolu, lubią w niej pracować i poleciliby je innym osobom, jako przyjazne miejsce pracy; 1 lub 2 osoby w ogóle nie udzieliły odpowiedzi</a:t>
            </a:r>
          </a:p>
          <a:p>
            <a:pPr indent="-255588" algn="just"/>
            <a:r>
              <a:rPr lang="pl-PL" dirty="0"/>
              <a:t>- 68% pracowników udzieliło odpowiedzi na pytanie otwarte, że atmosfera w pracy, życzliwość, współpraca z koleżankami itp. lub praca z dziećmi sprawiają, że czują się dobrze</a:t>
            </a:r>
          </a:p>
        </p:txBody>
      </p:sp>
    </p:spTree>
    <p:extLst>
      <p:ext uri="{BB962C8B-B14F-4D97-AF65-F5344CB8AC3E}">
        <p14:creationId xmlns:p14="http://schemas.microsoft.com/office/powerpoint/2010/main" val="2761685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FC358-6A41-6061-AE94-7BAE8A60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2124"/>
            <a:ext cx="11292993" cy="476333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Wyniki monitorowania samopoczucia społeczności szkolnej – </a:t>
            </a:r>
            <a:r>
              <a:rPr lang="pl-PL" sz="2400" b="1" dirty="0">
                <a:solidFill>
                  <a:schemeClr val="tx1"/>
                </a:solidFill>
              </a:rPr>
              <a:t>rodzice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3A1CD8-B230-9058-E8A0-701400EE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9" y="718457"/>
            <a:ext cx="11763498" cy="5921829"/>
          </a:xfrm>
          <a:solidFill>
            <a:schemeClr val="bg1">
              <a:alpha val="87000"/>
            </a:schemeClr>
          </a:solidFill>
        </p:spPr>
        <p:txBody>
          <a:bodyPr numCol="2">
            <a:noAutofit/>
          </a:bodyPr>
          <a:lstStyle/>
          <a:p>
            <a:pPr marL="0" indent="0" algn="just">
              <a:buNone/>
            </a:pPr>
            <a:r>
              <a:rPr lang="pl-PL" sz="1400" b="1" dirty="0"/>
              <a:t>A. Warunki dla tworzenia przedszkola promującego zdrowie</a:t>
            </a:r>
          </a:p>
          <a:p>
            <a:pPr algn="just"/>
            <a:r>
              <a:rPr lang="pl-PL" sz="1400" dirty="0"/>
              <a:t>- 100% rodziców twierdzi, że w przedszkolu zdrowie i dobre samopoczucie jest ważną sprawą,</a:t>
            </a:r>
          </a:p>
          <a:p>
            <a:pPr algn="just"/>
            <a:r>
              <a:rPr lang="pl-PL" sz="1400" dirty="0"/>
              <a:t>- ponad 90% wie, co to znaczy, że szkoła mojego dziecka jest szkoła promującą zdrowie;</a:t>
            </a:r>
          </a:p>
          <a:p>
            <a:pPr marL="0" indent="0" algn="just">
              <a:buNone/>
            </a:pPr>
            <a:r>
              <a:rPr lang="pl-PL" sz="1400" dirty="0"/>
              <a:t> </a:t>
            </a:r>
            <a:r>
              <a:rPr lang="pl-PL" sz="1400" b="1" dirty="0"/>
              <a:t>B. Atmosfera w przedszkolu mojego dziecka</a:t>
            </a:r>
          </a:p>
          <a:p>
            <a:pPr algn="just"/>
            <a:r>
              <a:rPr lang="pl-PL" sz="1400" dirty="0"/>
              <a:t>- 100% rodziców uznało, że w przedszkolu są jasno określone zasady współpracy z rodzicami </a:t>
            </a:r>
          </a:p>
          <a:p>
            <a:pPr algn="just"/>
            <a:r>
              <a:rPr lang="pl-PL" sz="1400" dirty="0"/>
              <a:t>- 95% rodziców stwierdziło, że jest pytana w sprawach dotyczących życia i pracy grupy/ przedszkola, 1 rodzic, że raczej nie</a:t>
            </a:r>
          </a:p>
          <a:p>
            <a:pPr algn="just"/>
            <a:r>
              <a:rPr lang="pl-PL" sz="1400" dirty="0"/>
              <a:t>- 90% rodziców twierdzi, że ich zadnie na temat życia i pracy grupy /przedszkola jest brane pod uwagę, 10% jest przeciwnego zdania,</a:t>
            </a:r>
          </a:p>
          <a:p>
            <a:pPr algn="just"/>
            <a:r>
              <a:rPr lang="pl-PL" sz="1400" dirty="0"/>
              <a:t>- 100% rodziców jest zachęcana do udziału w życiu i pracy grupy lub przedszkola,</a:t>
            </a:r>
          </a:p>
          <a:p>
            <a:pPr algn="just"/>
            <a:r>
              <a:rPr lang="pl-PL" sz="1400" dirty="0"/>
              <a:t>- 100% rodziców uznało, że dyrekcja i nauczyciele są dla nich życzliwi, że udzielają wyczerpujących informacji o postępach i zachowaniu dzieci w przedszkolu oraz udzielają pomocy w sprawach dzieci, gdy rodzice tego potrzebują, ponadto wszyscy twierdzą, że nauczyciele są życzliwi dla ich dzieci oraz traktują sprawiedliwe ich dzieci;</a:t>
            </a:r>
          </a:p>
          <a:p>
            <a:pPr algn="just"/>
            <a:r>
              <a:rPr lang="pl-PL" sz="1400" dirty="0"/>
              <a:t>- 95% rodziców uważa, że nauczyciele dostrzegają mocne strony uczniów oraz że nauczyciele pomagają dzieciom, kiedy mają jakieś kłopoty;</a:t>
            </a:r>
          </a:p>
          <a:p>
            <a:pPr marL="358775" indent="-184150" algn="just">
              <a:buNone/>
            </a:pPr>
            <a:r>
              <a:rPr lang="pl-PL" sz="1400" b="1" dirty="0"/>
              <a:t>C. Warunki i organizacja nauki w szkole</a:t>
            </a:r>
          </a:p>
          <a:p>
            <a:pPr marL="358775" indent="-184150" algn="just"/>
            <a:r>
              <a:rPr lang="pl-PL" sz="1400" dirty="0"/>
              <a:t>- 95% rodziców uważa, że w szkole jest czysto, 1 osoba nie udzieliła odp.</a:t>
            </a:r>
          </a:p>
          <a:p>
            <a:pPr marL="358775" indent="-184150" algn="just"/>
            <a:r>
              <a:rPr lang="pl-PL" sz="1400" dirty="0"/>
              <a:t>- 95% badanych twierdzi, że na zebraniach rodziców omawiane są sprawy związane z aktywnością fizyczną ich dzieci, zaś 1 osoba stwierdziła, że „raczej nie” </a:t>
            </a:r>
          </a:p>
          <a:p>
            <a:pPr marL="358775" indent="-184150" algn="just"/>
            <a:r>
              <a:rPr lang="pl-PL" sz="1400" dirty="0"/>
              <a:t>- 80% rodziców przyznało, że na zebraniach omawiane są sprawy zjadania przez dzieci śniadań w domu i posiłków w szkole, 2 osoby nie udzieliły odp.</a:t>
            </a:r>
          </a:p>
          <a:p>
            <a:pPr marL="358775" indent="-184150" algn="just"/>
            <a:r>
              <a:rPr lang="pl-PL" sz="1400" dirty="0"/>
              <a:t>- 95% rodziców czuje się zapraszanych do współorganizacji lub udziału w imprezach szkolnych związanych z aktywnością fizyczną i zdrowym żywieniem, 1 rodzic stwierdził, że „raczej nie”</a:t>
            </a:r>
          </a:p>
          <a:p>
            <a:pPr marL="358775" indent="-184150" algn="just">
              <a:buNone/>
            </a:pPr>
            <a:r>
              <a:rPr lang="pl-PL" sz="1400" dirty="0"/>
              <a:t> </a:t>
            </a:r>
            <a:r>
              <a:rPr lang="pl-PL" sz="1400" b="1" dirty="0"/>
              <a:t>D. Moje samopoczucie w szkole dziecka</a:t>
            </a:r>
          </a:p>
          <a:p>
            <a:pPr marL="358775" indent="-184150" algn="just"/>
            <a:r>
              <a:rPr lang="pl-PL" sz="1400" dirty="0"/>
              <a:t>- 100% rodziców zwykle czuje się dobrze w naszym przedszkolu i tyle samo lubi do nie go przychodzić,</a:t>
            </a:r>
          </a:p>
          <a:p>
            <a:pPr marL="358775" indent="-184150" algn="just"/>
            <a:r>
              <a:rPr lang="pl-PL" sz="1400" dirty="0"/>
              <a:t>- 100% rodziców poleciłoby innym rodzicom naszą szkołę jako przyjazne miejsce dla dziecka i jego rodziców</a:t>
            </a:r>
          </a:p>
          <a:p>
            <a:pPr marL="358775" indent="-184150" algn="just"/>
            <a:r>
              <a:rPr lang="pl-PL" sz="1400" dirty="0"/>
              <a:t>- wśród odpowiedzi na pytanie otwarte, co sprawia, że rodzic dobrze czuje się w przebywając w naszym przedszkolu rodzice wskazali wielokrotnie na nauczycieli, ponadto na: atmosferę, dobre samopoczucie dziecka, przestrzeń i kolorowe otoczenie, wyposażenie, bezpieczeństwo dzieci, oraz to że dużo się uczą i rozwijają</a:t>
            </a:r>
          </a:p>
        </p:txBody>
      </p:sp>
    </p:spTree>
    <p:extLst>
      <p:ext uri="{BB962C8B-B14F-4D97-AF65-F5344CB8AC3E}">
        <p14:creationId xmlns:p14="http://schemas.microsoft.com/office/powerpoint/2010/main" val="27488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8897A73-03CE-64AE-452B-63EDB6280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2" y="1243396"/>
            <a:ext cx="3402157" cy="4560338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D27DC4F-D06E-4E6D-9D78-0924B454B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80" y="1243396"/>
            <a:ext cx="3402157" cy="4560338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2" name="Symbol zastępczy zawartości 4">
            <a:extLst>
              <a:ext uri="{FF2B5EF4-FFF2-40B4-BE49-F238E27FC236}">
                <a16:creationId xmlns:a16="http://schemas.microsoft.com/office/drawing/2014/main" id="{C3A28742-67F3-4A18-A305-9E5BDAC9EA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78" y="1243396"/>
            <a:ext cx="3402156" cy="4560338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58598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071099-7E33-FD53-2895-54D2E7CC1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79" y="449516"/>
            <a:ext cx="5610566" cy="3091244"/>
          </a:xfrm>
          <a:prstGeom prst="rect">
            <a:avLst/>
          </a:prstGeom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BC2D2F-E8C7-4844-BFA4-0031E97EE4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752" y="3832984"/>
            <a:ext cx="3368593" cy="2611964"/>
          </a:xfrm>
          <a:prstGeom prst="rect">
            <a:avLst/>
          </a:prstGeom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8EC6AE1-F8D6-4D66-A92E-2EB9295BF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963" y="371526"/>
            <a:ext cx="4605677" cy="6073422"/>
          </a:xfrm>
          <a:prstGeom prst="rect">
            <a:avLst/>
          </a:prstGeom>
          <a:ln w="889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2" name="Symbol zastępczy zawartości 4">
            <a:extLst>
              <a:ext uri="{FF2B5EF4-FFF2-40B4-BE49-F238E27FC236}">
                <a16:creationId xmlns:a16="http://schemas.microsoft.com/office/drawing/2014/main" id="{59F1F9EF-7878-42A0-8547-F2B5124FC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78" y="3832984"/>
            <a:ext cx="1958972" cy="2611964"/>
          </a:xfrm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2877473-0F5B-400E-954B-AFFFAA8A6515}"/>
              </a:ext>
            </a:extLst>
          </p:cNvPr>
          <p:cNvSpPr txBox="1"/>
          <p:nvPr/>
        </p:nvSpPr>
        <p:spPr>
          <a:xfrm>
            <a:off x="538480" y="3429000"/>
            <a:ext cx="5781040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Warsztaty kulinarne</a:t>
            </a:r>
          </a:p>
        </p:txBody>
      </p:sp>
    </p:spTree>
    <p:extLst>
      <p:ext uri="{BB962C8B-B14F-4D97-AF65-F5344CB8AC3E}">
        <p14:creationId xmlns:p14="http://schemas.microsoft.com/office/powerpoint/2010/main" val="1121870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169BF3-76A1-DA61-6419-973D1A647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4" y="936192"/>
            <a:ext cx="4433146" cy="2010944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Nasze hodowle </a:t>
            </a:r>
            <a:br>
              <a:rPr lang="pl-PL" sz="4000" dirty="0"/>
            </a:br>
            <a:r>
              <a:rPr lang="pl-PL" sz="4000" dirty="0"/>
              <a:t>i przyrodnicze </a:t>
            </a:r>
            <a:br>
              <a:rPr lang="pl-PL" sz="4000" dirty="0"/>
            </a:br>
            <a:r>
              <a:rPr lang="pl-PL" sz="4000" dirty="0"/>
              <a:t>obserwacje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D5339EA-ABA5-427E-D475-1918377A9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705" y="649460"/>
            <a:ext cx="3688746" cy="2819400"/>
          </a:xfr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BC52F9E-7BCA-ED72-2884-10B7249FF5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3829584"/>
            <a:ext cx="2057621" cy="2762291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93BC3D2-A75E-7C68-F70B-1490DE895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671" y="649460"/>
            <a:ext cx="2108676" cy="2819400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D4BD740-9C2D-FC9F-ECFF-99A8F295A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671" y="3829583"/>
            <a:ext cx="2071718" cy="2762291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C91DA4BE-C1EC-4CA5-88B4-C8366A6A7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817" y="3829584"/>
            <a:ext cx="3683054" cy="2762291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254F721-4EF1-472B-97BE-BDAB07155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732" y="3829584"/>
            <a:ext cx="2071719" cy="2762291"/>
          </a:xfrm>
          <a:prstGeom prst="rect">
            <a:avLst/>
          </a:prstGeom>
          <a:ln w="8890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23284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CB0C8A24-7F2B-E22F-7A11-BEBDED9A0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111" y="3788228"/>
            <a:ext cx="3471354" cy="2603517"/>
          </a:xfrm>
          <a:prstGeom prst="rect">
            <a:avLst/>
          </a:prstGeom>
          <a:ln w="889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2BE7AF6-1365-2762-49B8-F6BFE610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58" y="583474"/>
            <a:ext cx="9145935" cy="539932"/>
          </a:xfrm>
        </p:spPr>
        <p:txBody>
          <a:bodyPr>
            <a:normAutofit/>
          </a:bodyPr>
          <a:lstStyle/>
          <a:p>
            <a:r>
              <a:rPr lang="pl-PL" sz="2800" dirty="0"/>
              <a:t>Cykliczne plenery malarskie o tematyce prozdrowotnej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63E2F71-BF91-C644-12D5-D2600E191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426" y="1403855"/>
            <a:ext cx="3576560" cy="2384373"/>
          </a:xfrm>
          <a:prstGeom prst="rect">
            <a:avLst/>
          </a:prstGeom>
          <a:ln w="889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3074" name="Picture 2" descr="Brak opisu.">
            <a:extLst>
              <a:ext uri="{FF2B5EF4-FFF2-40B4-BE49-F238E27FC236}">
                <a16:creationId xmlns:a16="http://schemas.microsoft.com/office/drawing/2014/main" id="{75223C72-D2C4-4323-B9E3-E90909D2D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595" y="3894232"/>
            <a:ext cx="3570516" cy="2677886"/>
          </a:xfrm>
          <a:prstGeom prst="rect">
            <a:avLst/>
          </a:prstGeom>
          <a:noFill/>
          <a:ln w="889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5BA3B-87E0-94A5-508A-F7EEE7481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031" y="1541415"/>
            <a:ext cx="3471355" cy="2603516"/>
          </a:xfrm>
          <a:prstGeom prst="rect">
            <a:avLst/>
          </a:prstGeom>
          <a:ln w="889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501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27B115-A258-0075-AB20-7A020EF03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57" y="54999"/>
            <a:ext cx="8767493" cy="1320800"/>
          </a:xfrm>
        </p:spPr>
        <p:txBody>
          <a:bodyPr/>
          <a:lstStyle/>
          <a:p>
            <a:r>
              <a:rPr lang="pl-PL" dirty="0"/>
              <a:t>Aktywne formy spędzania czasu dla wszystkich pracowników ZE nr 3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58432E3-2359-E77B-D78C-E99CB0EB3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79" y="1473442"/>
            <a:ext cx="2550678" cy="1883117"/>
          </a:xfrm>
          <a:ln w="88900" cap="sq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38ED3B-B309-62D1-8D44-13448A4ABA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395" y="1464929"/>
            <a:ext cx="2510824" cy="1883118"/>
          </a:xfrm>
          <a:prstGeom prst="rect">
            <a:avLst/>
          </a:prstGeom>
          <a:ln w="88900" cap="sq" cmpd="sng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84E08F0-B986-8308-228D-F632738FBD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957" y="1444281"/>
            <a:ext cx="2550678" cy="1913009"/>
          </a:xfrm>
          <a:prstGeom prst="rect">
            <a:avLst/>
          </a:prstGeom>
          <a:ln w="88900" cap="sq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586403D-ADE3-AE39-7C7A-21919F15F3A0}"/>
              </a:ext>
            </a:extLst>
          </p:cNvPr>
          <p:cNvSpPr txBox="1"/>
          <p:nvPr/>
        </p:nvSpPr>
        <p:spPr>
          <a:xfrm>
            <a:off x="542544" y="3318048"/>
            <a:ext cx="2723169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XXI Turniej Siatkowy Pracowników Oświaty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EAC418B-EF9C-5838-DA5E-02EDF53D461C}"/>
              </a:ext>
            </a:extLst>
          </p:cNvPr>
          <p:cNvSpPr txBox="1"/>
          <p:nvPr/>
        </p:nvSpPr>
        <p:spPr>
          <a:xfrm>
            <a:off x="3718560" y="3381738"/>
            <a:ext cx="588264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Wycieczki pracowników jako element dbałości</a:t>
            </a:r>
            <a:br>
              <a:rPr lang="pl-PL" b="1" dirty="0"/>
            </a:br>
            <a:r>
              <a:rPr lang="pl-PL" b="1" dirty="0"/>
              <a:t> o zdrowie psychiczne wszystkich pracowników</a:t>
            </a:r>
          </a:p>
        </p:txBody>
      </p:sp>
      <p:pic>
        <p:nvPicPr>
          <p:cNvPr id="8" name="Symbol zastępczy zawartości 3">
            <a:extLst>
              <a:ext uri="{FF2B5EF4-FFF2-40B4-BE49-F238E27FC236}">
                <a16:creationId xmlns:a16="http://schemas.microsoft.com/office/drawing/2014/main" id="{0551E21B-7C8A-1869-7A45-473E67011E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97" y="4455594"/>
            <a:ext cx="1156641" cy="1636206"/>
          </a:xfrm>
          <a:prstGeom prst="rect">
            <a:avLst/>
          </a:prstGeom>
          <a:ln w="88900" cap="sq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798BB74-21C2-4898-2C5B-2F17C4D936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489" y="4455594"/>
            <a:ext cx="1227155" cy="1636206"/>
          </a:xfrm>
          <a:prstGeom prst="rect">
            <a:avLst/>
          </a:prstGeom>
          <a:ln w="88900" cap="sq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653507F-0636-FAB4-B23B-726CB215B0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17" y="4454087"/>
            <a:ext cx="1455278" cy="1940369"/>
          </a:xfrm>
          <a:prstGeom prst="rect">
            <a:avLst/>
          </a:prstGeom>
          <a:ln w="88900" cap="sq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BF6447A-5BE3-672D-E691-8451274C7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3" y="4454088"/>
            <a:ext cx="2868197" cy="1913007"/>
          </a:xfrm>
          <a:prstGeom prst="rect">
            <a:avLst/>
          </a:prstGeom>
          <a:ln w="88900" cap="sq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C26A827-4FC4-2742-B89C-D9FFBCF1D719}"/>
              </a:ext>
            </a:extLst>
          </p:cNvPr>
          <p:cNvSpPr txBox="1"/>
          <p:nvPr/>
        </p:nvSpPr>
        <p:spPr>
          <a:xfrm>
            <a:off x="4968240" y="6367095"/>
            <a:ext cx="493775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Kurs salsy dla wszystkich pracowników ZE nr 3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30C77F5-557E-9F30-B0F8-1969AFF8020E}"/>
              </a:ext>
            </a:extLst>
          </p:cNvPr>
          <p:cNvSpPr txBox="1"/>
          <p:nvPr/>
        </p:nvSpPr>
        <p:spPr>
          <a:xfrm>
            <a:off x="915232" y="6091800"/>
            <a:ext cx="379984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Zaproszenie na wycieczkę rowerową oraz prelekcja o ziołach</a:t>
            </a:r>
          </a:p>
        </p:txBody>
      </p:sp>
    </p:spTree>
    <p:extLst>
      <p:ext uri="{BB962C8B-B14F-4D97-AF65-F5344CB8AC3E}">
        <p14:creationId xmlns:p14="http://schemas.microsoft.com/office/powerpoint/2010/main" val="222294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C14582-1912-7992-90C6-6D01AA11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25" y="190248"/>
            <a:ext cx="8596668" cy="1320800"/>
          </a:xfrm>
        </p:spPr>
        <p:txBody>
          <a:bodyPr/>
          <a:lstStyle/>
          <a:p>
            <a:r>
              <a:rPr lang="pl-PL" dirty="0"/>
              <a:t>Aktywność fizyczna dzieci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8C1A2B-DF3E-44FC-7B97-1EEC33FB0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83" y="1071708"/>
            <a:ext cx="8596668" cy="3880773"/>
          </a:xfrm>
        </p:spPr>
        <p:txBody>
          <a:bodyPr/>
          <a:lstStyle/>
          <a:p>
            <a:r>
              <a:rPr lang="pl-PL" dirty="0"/>
              <a:t>Zajęcia ruchowe w grupach 2 razy w tygodniu</a:t>
            </a:r>
          </a:p>
          <a:p>
            <a:r>
              <a:rPr lang="pl-PL" dirty="0"/>
              <a:t>Zawody, turnieje, konkurencje sportowe</a:t>
            </a:r>
          </a:p>
          <a:p>
            <a:r>
              <a:rPr lang="pl-PL" dirty="0"/>
              <a:t>Codzienne zabawy i spacery na świeżym powietrzu oraz wycieczki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089C5C6-76A7-0D42-6664-DAB6AE3D70B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116" y="2724947"/>
            <a:ext cx="1548731" cy="2064974"/>
          </a:xfrm>
          <a:prstGeom prst="rect">
            <a:avLst/>
          </a:prstGeom>
          <a:noFill/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B18946-B3A4-9805-0614-A88D33740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349" y="2724947"/>
            <a:ext cx="1547521" cy="2064974"/>
          </a:xfrm>
          <a:prstGeom prst="rect">
            <a:avLst/>
          </a:prstGeom>
          <a:noFill/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A60B7A3-FAB3-689B-6227-4A753CCA72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5574" y="3013017"/>
            <a:ext cx="2064974" cy="1488834"/>
          </a:xfrm>
          <a:prstGeom prst="rect">
            <a:avLst/>
          </a:prstGeom>
          <a:noFill/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37C05EF-D264-FAE4-17F9-30353F3AB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372" y="2712990"/>
            <a:ext cx="1556483" cy="2076931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FD36743-F6A5-6277-3DAA-6F032EA485A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073" y="5261338"/>
            <a:ext cx="1696565" cy="1272424"/>
          </a:xfrm>
          <a:prstGeom prst="rect">
            <a:avLst/>
          </a:prstGeom>
          <a:noFill/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4674CB7-32B5-97AA-79CB-B6EF4FC1031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326" y="5199065"/>
            <a:ext cx="1805961" cy="1339203"/>
          </a:xfrm>
          <a:prstGeom prst="rect">
            <a:avLst/>
          </a:prstGeom>
          <a:noFill/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00D01A8-8065-8193-B8D3-C673120DE2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501" y="5199065"/>
            <a:ext cx="1805962" cy="1354471"/>
          </a:xfrm>
          <a:prstGeom prst="rect">
            <a:avLst/>
          </a:prstGeom>
          <a:noFill/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F667272-EAC4-7EB1-D979-FB79A5D121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985" y="2724947"/>
            <a:ext cx="1548730" cy="2064974"/>
          </a:xfrm>
          <a:prstGeom prst="rect">
            <a:avLst/>
          </a:prstGeom>
          <a:noFill/>
          <a:ln w="88900"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1232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4D159FEE-D077-B880-E0AC-70E4C4861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9" y="3288934"/>
            <a:ext cx="4455965" cy="3315066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EB9C9CE-6DF2-3FFF-0EFA-8D14F5385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Dzień Dziecka na sportowo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7A12F39-51EB-BC88-9FDF-25032837D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893" y="1524070"/>
            <a:ext cx="2862060" cy="2153459"/>
          </a:xfr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CDB2BAC-A1D4-0884-E96E-2D0FEAABA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946" y="1724052"/>
            <a:ext cx="3013008" cy="2234284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CB925BD-D0DF-5416-072A-84DA3DC22E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58" y="3761347"/>
            <a:ext cx="1720638" cy="2294184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176A335-FADE-C04A-B143-5BB45B8E0C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825" y="2390195"/>
            <a:ext cx="2396635" cy="1797478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1576F74-43D4-8297-D1F4-EEC151F64F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93" y="1882056"/>
            <a:ext cx="2407404" cy="1805553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88D4077-28EE-6AEF-B7A1-A0B579A47D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45218">
            <a:off x="2370453" y="3618945"/>
            <a:ext cx="1718070" cy="2682240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339142C-BC82-63C7-20AE-F8C09EBD49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832" y="3850679"/>
            <a:ext cx="2820692" cy="2115519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162CAF75-891C-B5DC-6E95-541C97D8857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7185">
            <a:off x="8752686" y="512483"/>
            <a:ext cx="1517380" cy="2023173"/>
          </a:xfrm>
          <a:prstGeom prst="rect">
            <a:avLst/>
          </a:prstGeom>
          <a:ln w="88900"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60351534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1022</TotalTime>
  <Words>1803</Words>
  <Application>Microsoft Office PowerPoint</Application>
  <PresentationFormat>Panoramiczny</PresentationFormat>
  <Paragraphs>123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Wingdings 3</vt:lpstr>
      <vt:lpstr>Faseta</vt:lpstr>
      <vt:lpstr>Miejskie Przedszkole nr 24 w Zespole Edukacyjnym nr 3</vt:lpstr>
      <vt:lpstr>Kształtowanie prawidłowych nawyków żywieniowych: teatrzyki, święta, spotkania, warsztaty kulinarne</vt:lpstr>
      <vt:lpstr>Prezentacja programu PowerPoint</vt:lpstr>
      <vt:lpstr>Prezentacja programu PowerPoint</vt:lpstr>
      <vt:lpstr>Nasze hodowle  i przyrodnicze  obserwacje</vt:lpstr>
      <vt:lpstr>Cykliczne plenery malarskie o tematyce prozdrowotnej</vt:lpstr>
      <vt:lpstr>Aktywne formy spędzania czasu dla wszystkich pracowników ZE nr 3</vt:lpstr>
      <vt:lpstr>Aktywność fizyczna dzieci</vt:lpstr>
      <vt:lpstr>Dzień Dziecka na sportowo</vt:lpstr>
      <vt:lpstr>Zawody, konkursy, przeglądy</vt:lpstr>
      <vt:lpstr>Prezentacja programu PowerPoint</vt:lpstr>
      <vt:lpstr>Ekologia</vt:lpstr>
      <vt:lpstr>Spotkania ze specjalistami</vt:lpstr>
      <vt:lpstr>Prezentacja programu PowerPoint</vt:lpstr>
      <vt:lpstr>Programy realizowane w naszym przedszkolu</vt:lpstr>
      <vt:lpstr>Współpraca z rodzicami</vt:lpstr>
      <vt:lpstr>Współpraca z rodzicami</vt:lpstr>
      <vt:lpstr>Współpraca ze środowiskiem</vt:lpstr>
      <vt:lpstr>Szkolenia w zakresie promocji zdrowia</vt:lpstr>
      <vt:lpstr>Koordynator ds. Promocji Zdrowia</vt:lpstr>
      <vt:lpstr>Wyniki monitorowania samopoczucia społeczności szkolnej - przedszkolaki</vt:lpstr>
      <vt:lpstr>Wyniki monitorowania samopoczucia społeczności szkolnej - przedszkolaki</vt:lpstr>
      <vt:lpstr>Wyniki monitorowania samopoczucia społeczności szkolnej - nauczyciele</vt:lpstr>
      <vt:lpstr>Wyniki monitorowania samopoczucia społeczności szkolnej – pracownicy niepedagogiczni</vt:lpstr>
      <vt:lpstr>Wyniki monitorowania samopoczucia społeczności szkolnej – rodzice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Miejskie Przedszkole nr 24 w Zespole Edukacyjnym nr 3</dc:title>
  <dc:creator>FiT</dc:creator>
  <cp:lastModifiedBy>FiT</cp:lastModifiedBy>
  <cp:revision>39</cp:revision>
  <dcterms:created xsi:type="dcterms:W3CDTF">2022-06-19T14:27:39Z</dcterms:created>
  <dcterms:modified xsi:type="dcterms:W3CDTF">2022-07-04T18:01:25Z</dcterms:modified>
</cp:coreProperties>
</file>